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4" r:id="rId1"/>
  </p:sldMasterIdLst>
  <p:notesMasterIdLst>
    <p:notesMasterId r:id="rId41"/>
  </p:notesMasterIdLst>
  <p:sldIdLst>
    <p:sldId id="256" r:id="rId2"/>
    <p:sldId id="257" r:id="rId3"/>
    <p:sldId id="305" r:id="rId4"/>
    <p:sldId id="292" r:id="rId5"/>
    <p:sldId id="293" r:id="rId6"/>
    <p:sldId id="294" r:id="rId7"/>
    <p:sldId id="307" r:id="rId8"/>
    <p:sldId id="258" r:id="rId9"/>
    <p:sldId id="260" r:id="rId10"/>
    <p:sldId id="261" r:id="rId11"/>
    <p:sldId id="262" r:id="rId12"/>
    <p:sldId id="263" r:id="rId13"/>
    <p:sldId id="264" r:id="rId14"/>
    <p:sldId id="266" r:id="rId15"/>
    <p:sldId id="267" r:id="rId16"/>
    <p:sldId id="268" r:id="rId17"/>
    <p:sldId id="271" r:id="rId18"/>
    <p:sldId id="269" r:id="rId19"/>
    <p:sldId id="270" r:id="rId20"/>
    <p:sldId id="272" r:id="rId21"/>
    <p:sldId id="273" r:id="rId22"/>
    <p:sldId id="274" r:id="rId23"/>
    <p:sldId id="275" r:id="rId24"/>
    <p:sldId id="276" r:id="rId25"/>
    <p:sldId id="278" r:id="rId26"/>
    <p:sldId id="277" r:id="rId27"/>
    <p:sldId id="280" r:id="rId28"/>
    <p:sldId id="286" r:id="rId29"/>
    <p:sldId id="287" r:id="rId30"/>
    <p:sldId id="308" r:id="rId31"/>
    <p:sldId id="309" r:id="rId32"/>
    <p:sldId id="310" r:id="rId33"/>
    <p:sldId id="311" r:id="rId34"/>
    <p:sldId id="312" r:id="rId35"/>
    <p:sldId id="313" r:id="rId36"/>
    <p:sldId id="314" r:id="rId37"/>
    <p:sldId id="315" r:id="rId38"/>
    <p:sldId id="316" r:id="rId39"/>
    <p:sldId id="30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1294" autoAdjust="0"/>
  </p:normalViewPr>
  <p:slideViewPr>
    <p:cSldViewPr snapToGrid="0">
      <p:cViewPr varScale="1">
        <p:scale>
          <a:sx n="103" d="100"/>
          <a:sy n="103" d="100"/>
        </p:scale>
        <p:origin x="91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843559-6642-430E-BE3D-818EE8743611}" type="datetimeFigureOut">
              <a:rPr lang="zh-TW" altLang="en-US" smtClean="0"/>
              <a:t>2024/9/24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3836D7-06D4-4ED8-88EC-EC84D62F2056}" type="slidenum">
              <a:rPr lang="zh-TW" altLang="en-US" smtClean="0"/>
              <a:t>‹#›</a:t>
            </a:fld>
            <a:endParaRPr lang="zh-TW" altLang="en-US"/>
          </a:p>
        </p:txBody>
      </p:sp>
    </p:spTree>
    <p:extLst>
      <p:ext uri="{BB962C8B-B14F-4D97-AF65-F5344CB8AC3E}">
        <p14:creationId xmlns:p14="http://schemas.microsoft.com/office/powerpoint/2010/main" val="4033919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12</a:t>
            </a:fld>
            <a:endParaRPr lang="zh-TW" altLang="en-US"/>
          </a:p>
        </p:txBody>
      </p:sp>
    </p:spTree>
    <p:extLst>
      <p:ext uri="{BB962C8B-B14F-4D97-AF65-F5344CB8AC3E}">
        <p14:creationId xmlns:p14="http://schemas.microsoft.com/office/powerpoint/2010/main" val="367631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S-box</a:t>
            </a:r>
            <a:r>
              <a:rPr lang="zh-TW" altLang="en-US" dirty="0"/>
              <a:t>是使用對照表的方式進行，會根據資料所在的矩陣的行以及列指標去決定轉換成對應的資料，像是資料若是在</a:t>
            </a:r>
            <a:r>
              <a:rPr lang="en-US" altLang="zh-TW" dirty="0"/>
              <a:t>0,0</a:t>
            </a:r>
            <a:r>
              <a:rPr lang="zh-TW" altLang="en-US" dirty="0"/>
              <a:t>的話，經</a:t>
            </a:r>
            <a:r>
              <a:rPr lang="en-US" altLang="zh-TW" dirty="0" err="1"/>
              <a:t>sbox</a:t>
            </a:r>
            <a:r>
              <a:rPr lang="zh-TW" altLang="en-US" dirty="0"/>
              <a:t>函數之後會變成</a:t>
            </a:r>
            <a:r>
              <a:rPr lang="en-US" altLang="zh-TW" dirty="0"/>
              <a:t>16</a:t>
            </a:r>
            <a:r>
              <a:rPr lang="zh-TW" altLang="en-US" dirty="0"/>
              <a:t>進制的</a:t>
            </a:r>
            <a:r>
              <a:rPr lang="en-US" altLang="zh-TW" dirty="0"/>
              <a:t>63</a:t>
            </a:r>
            <a:r>
              <a:rPr lang="zh-TW" altLang="en-US" dirty="0"/>
              <a:t>。</a:t>
            </a:r>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13</a:t>
            </a:fld>
            <a:endParaRPr lang="zh-TW" altLang="en-US"/>
          </a:p>
        </p:txBody>
      </p:sp>
    </p:spTree>
    <p:extLst>
      <p:ext uri="{BB962C8B-B14F-4D97-AF65-F5344CB8AC3E}">
        <p14:creationId xmlns:p14="http://schemas.microsoft.com/office/powerpoint/2010/main" val="1179028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反元素的定義</a:t>
            </a:r>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14</a:t>
            </a:fld>
            <a:endParaRPr lang="zh-TW" altLang="en-US"/>
          </a:p>
        </p:txBody>
      </p:sp>
    </p:spTree>
    <p:extLst>
      <p:ext uri="{BB962C8B-B14F-4D97-AF65-F5344CB8AC3E}">
        <p14:creationId xmlns:p14="http://schemas.microsoft.com/office/powerpoint/2010/main" val="2214088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15</a:t>
            </a:fld>
            <a:endParaRPr lang="zh-TW" altLang="en-US"/>
          </a:p>
        </p:txBody>
      </p:sp>
    </p:spTree>
    <p:extLst>
      <p:ext uri="{BB962C8B-B14F-4D97-AF65-F5344CB8AC3E}">
        <p14:creationId xmlns:p14="http://schemas.microsoft.com/office/powerpoint/2010/main" val="3129593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16</a:t>
            </a:fld>
            <a:endParaRPr lang="zh-TW" altLang="en-US"/>
          </a:p>
        </p:txBody>
      </p:sp>
    </p:spTree>
    <p:extLst>
      <p:ext uri="{BB962C8B-B14F-4D97-AF65-F5344CB8AC3E}">
        <p14:creationId xmlns:p14="http://schemas.microsoft.com/office/powerpoint/2010/main" val="3449168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圖</a:t>
                </a:r>
                <a:r>
                  <a:rPr lang="en-US" altLang="zh-TW" dirty="0" err="1"/>
                  <a:t>RotWord</a:t>
                </a:r>
                <a:r>
                  <a:rPr lang="zh-TW" altLang="en-US" dirty="0"/>
                  <a:t>跟</a:t>
                </a:r>
                <a:r>
                  <a:rPr lang="en-US" altLang="zh-TW" dirty="0" err="1"/>
                  <a:t>SubWord</a:t>
                </a:r>
                <a:r>
                  <a:rPr lang="zh-TW" altLang="en-US" dirty="0"/>
                  <a:t>至少要再複製一份才能表示接下來都長一樣</a:t>
                </a:r>
                <a:endParaRPr lang="en-US" altLang="zh-TW" dirty="0"/>
              </a:p>
              <a:p>
                <a:endParaRPr lang="en-US" altLang="zh-TW" dirty="0"/>
              </a:p>
              <a:p>
                <a:r>
                  <a:rPr lang="en-US" altLang="zh-TW" dirty="0"/>
                  <a:t>Temp[</a:t>
                </a:r>
                <a:r>
                  <a:rPr lang="en-US" altLang="zh-TW" dirty="0" err="1"/>
                  <a:t>i</a:t>
                </a:r>
                <a:r>
                  <a:rPr lang="en-US" altLang="zh-TW" dirty="0"/>
                  <a:t>]</a:t>
                </a:r>
                <a:r>
                  <a:rPr lang="zh-TW" altLang="en-US" dirty="0"/>
                  <a:t>如果</a:t>
                </a:r>
                <a:r>
                  <a:rPr lang="en-US" altLang="zh-TW" dirty="0"/>
                  <a:t>overflow </a:t>
                </a:r>
                <a:r>
                  <a:rPr lang="zh-TW" altLang="en-US" dirty="0"/>
                  <a:t>也是要與</a:t>
                </a:r>
                <a:r>
                  <a:rPr lang="en-US" altLang="zh-TW" dirty="0"/>
                  <a:t>0x1b(</a:t>
                </a:r>
                <a14:m>
                  <m:oMath xmlns:m="http://schemas.openxmlformats.org/officeDocument/2006/math">
                    <m:sSup>
                      <m:sSupPr>
                        <m:ctrlPr>
                          <a:rPr lang="en-US" altLang="zh-TW" sz="1200" b="0" i="1" smtClean="0">
                            <a:latin typeface="Cambria Math" panose="02040503050406030204" pitchFamily="18" charset="0"/>
                          </a:rPr>
                        </m:ctrlPr>
                      </m:sSupPr>
                      <m:e>
                        <m:r>
                          <a:rPr lang="en-US" altLang="zh-TW" sz="1200" b="0" i="1" smtClean="0">
                            <a:latin typeface="Cambria Math" panose="02040503050406030204" pitchFamily="18" charset="0"/>
                          </a:rPr>
                          <m:t>𝑥</m:t>
                        </m:r>
                      </m:e>
                      <m:sup>
                        <m:r>
                          <a:rPr lang="en-US" altLang="zh-TW" sz="1200" b="0" i="1" smtClean="0">
                            <a:latin typeface="Cambria Math" panose="02040503050406030204" pitchFamily="18" charset="0"/>
                          </a:rPr>
                          <m:t>8</m:t>
                        </m:r>
                      </m:sup>
                    </m:sSup>
                    <m:r>
                      <a:rPr lang="zh-TW" altLang="en-US" sz="1200" i="1" smtClean="0">
                        <a:latin typeface="Cambria Math" panose="02040503050406030204" pitchFamily="18" charset="0"/>
                      </a:rPr>
                      <m:t> </m:t>
                    </m:r>
                    <m:r>
                      <a:rPr lang="en-US" altLang="zh-TW" sz="1200" i="1">
                        <a:latin typeface="Cambria Math" panose="02040503050406030204" pitchFamily="18" charset="0"/>
                      </a:rPr>
                      <m:t>+</m:t>
                    </m:r>
                    <m:sSup>
                      <m:sSupPr>
                        <m:ctrlPr>
                          <a:rPr lang="en-US" altLang="zh-TW" sz="1200" i="1">
                            <a:latin typeface="Cambria Math" panose="02040503050406030204" pitchFamily="18" charset="0"/>
                          </a:rPr>
                        </m:ctrlPr>
                      </m:sSupPr>
                      <m:e>
                        <m:r>
                          <a:rPr lang="en-US" altLang="zh-TW" sz="1200" i="1">
                            <a:latin typeface="Cambria Math" panose="02040503050406030204" pitchFamily="18" charset="0"/>
                          </a:rPr>
                          <m:t>𝑥</m:t>
                        </m:r>
                      </m:e>
                      <m:sup>
                        <m:r>
                          <a:rPr lang="en-US" altLang="zh-TW" sz="1200" b="0" i="1" smtClean="0">
                            <a:latin typeface="Cambria Math" panose="02040503050406030204" pitchFamily="18" charset="0"/>
                          </a:rPr>
                          <m:t>4</m:t>
                        </m:r>
                      </m:sup>
                    </m:sSup>
                    <m:r>
                      <a:rPr lang="zh-TW" altLang="en-US" sz="1200" i="1" smtClean="0">
                        <a:latin typeface="Cambria Math" panose="02040503050406030204" pitchFamily="18" charset="0"/>
                      </a:rPr>
                      <m:t> </m:t>
                    </m:r>
                    <m:r>
                      <a:rPr lang="en-US" altLang="zh-TW" sz="1200" i="1" smtClean="0">
                        <a:latin typeface="Cambria Math" panose="02040503050406030204" pitchFamily="18" charset="0"/>
                      </a:rPr>
                      <m:t>+</m:t>
                    </m:r>
                    <m:sSup>
                      <m:sSupPr>
                        <m:ctrlPr>
                          <a:rPr lang="en-US" altLang="zh-TW" sz="1200" i="1">
                            <a:latin typeface="Cambria Math" panose="02040503050406030204" pitchFamily="18" charset="0"/>
                          </a:rPr>
                        </m:ctrlPr>
                      </m:sSupPr>
                      <m:e>
                        <m:r>
                          <a:rPr lang="en-US" altLang="zh-TW" sz="1200" i="1">
                            <a:latin typeface="Cambria Math" panose="02040503050406030204" pitchFamily="18" charset="0"/>
                          </a:rPr>
                          <m:t>𝑥</m:t>
                        </m:r>
                      </m:e>
                      <m:sup>
                        <m:r>
                          <a:rPr lang="en-US" altLang="zh-TW" sz="1200" b="0" i="1" smtClean="0">
                            <a:latin typeface="Cambria Math" panose="02040503050406030204" pitchFamily="18" charset="0"/>
                          </a:rPr>
                          <m:t>3</m:t>
                        </m:r>
                      </m:sup>
                    </m:sSup>
                    <m:r>
                      <a:rPr lang="zh-TW" altLang="en-US" sz="1200" i="1" smtClean="0">
                        <a:latin typeface="Cambria Math" panose="02040503050406030204" pitchFamily="18" charset="0"/>
                      </a:rPr>
                      <m:t> </m:t>
                    </m:r>
                    <m:r>
                      <a:rPr lang="en-US" altLang="zh-TW" sz="1200" i="1">
                        <a:latin typeface="Cambria Math" panose="02040503050406030204" pitchFamily="18" charset="0"/>
                      </a:rPr>
                      <m:t>+</m:t>
                    </m:r>
                    <m:sSup>
                      <m:sSupPr>
                        <m:ctrlPr>
                          <a:rPr lang="en-US" altLang="zh-TW" sz="1200" i="1">
                            <a:latin typeface="Cambria Math" panose="02040503050406030204" pitchFamily="18" charset="0"/>
                          </a:rPr>
                        </m:ctrlPr>
                      </m:sSupPr>
                      <m:e>
                        <m:r>
                          <a:rPr lang="en-US" altLang="zh-TW" sz="1200" i="1">
                            <a:latin typeface="Cambria Math" panose="02040503050406030204" pitchFamily="18" charset="0"/>
                          </a:rPr>
                          <m:t>𝑥</m:t>
                        </m:r>
                      </m:e>
                      <m:sup>
                        <m:r>
                          <a:rPr lang="en-US" altLang="zh-TW" sz="1200" b="0" i="1" smtClean="0">
                            <a:latin typeface="Cambria Math" panose="02040503050406030204" pitchFamily="18" charset="0"/>
                          </a:rPr>
                          <m:t>1</m:t>
                        </m:r>
                      </m:sup>
                    </m:sSup>
                    <m:r>
                      <a:rPr lang="zh-TW" altLang="en-US" sz="1200" i="1" smtClean="0">
                        <a:latin typeface="Cambria Math" panose="02040503050406030204" pitchFamily="18" charset="0"/>
                      </a:rPr>
                      <m:t> </m:t>
                    </m:r>
                    <m:r>
                      <a:rPr lang="en-US" altLang="zh-TW" sz="1200" i="1">
                        <a:latin typeface="Cambria Math" panose="02040503050406030204" pitchFamily="18" charset="0"/>
                      </a:rPr>
                      <m:t>+</m:t>
                    </m:r>
                    <m:r>
                      <a:rPr lang="en-US" altLang="zh-TW" sz="1200" b="0" i="1" smtClean="0">
                        <a:latin typeface="Cambria Math" panose="02040503050406030204" pitchFamily="18" charset="0"/>
                      </a:rPr>
                      <m:t>1</m:t>
                    </m:r>
                  </m:oMath>
                </a14:m>
                <a:r>
                  <a:rPr lang="en-US" altLang="zh-TW" dirty="0"/>
                  <a:t>)</a:t>
                </a:r>
                <a:r>
                  <a:rPr lang="zh-TW" altLang="en-US" dirty="0"/>
                  <a:t>做互斥或運算</a:t>
                </a:r>
              </a:p>
            </p:txBody>
          </p:sp>
        </mc:Choice>
        <mc:Fallback xmlns="">
          <p:sp>
            <p:nvSpPr>
              <p:cNvPr id="3" name="備忘稿版面配置區 2"/>
              <p:cNvSpPr>
                <a:spLocks noGrp="1"/>
              </p:cNvSpPr>
              <p:nvPr>
                <p:ph type="body" idx="1"/>
              </p:nvPr>
            </p:nvSpPr>
            <p:spPr/>
            <p:txBody>
              <a:bodyPr/>
              <a:lstStyle/>
              <a:p>
                <a:r>
                  <a:rPr lang="zh-TW" altLang="en-US" dirty="0"/>
                  <a:t>圖</a:t>
                </a:r>
                <a:r>
                  <a:rPr lang="en-US" altLang="zh-TW" dirty="0" err="1"/>
                  <a:t>RotWord</a:t>
                </a:r>
                <a:r>
                  <a:rPr lang="zh-TW" altLang="en-US" dirty="0"/>
                  <a:t>跟</a:t>
                </a:r>
                <a:r>
                  <a:rPr lang="en-US" altLang="zh-TW" dirty="0" err="1"/>
                  <a:t>SubWord</a:t>
                </a:r>
                <a:r>
                  <a:rPr lang="zh-TW" altLang="en-US" dirty="0"/>
                  <a:t>至少要再複製一份才能表示接下來都長一樣</a:t>
                </a:r>
                <a:endParaRPr lang="en-US" altLang="zh-TW" dirty="0"/>
              </a:p>
              <a:p>
                <a:endParaRPr lang="en-US" altLang="zh-TW" dirty="0"/>
              </a:p>
              <a:p>
                <a:r>
                  <a:rPr lang="en-US" altLang="zh-TW" dirty="0"/>
                  <a:t>Temp[</a:t>
                </a:r>
                <a:r>
                  <a:rPr lang="en-US" altLang="zh-TW" dirty="0" err="1"/>
                  <a:t>i</a:t>
                </a:r>
                <a:r>
                  <a:rPr lang="en-US" altLang="zh-TW" dirty="0"/>
                  <a:t>]</a:t>
                </a:r>
                <a:r>
                  <a:rPr lang="zh-TW" altLang="en-US" dirty="0"/>
                  <a:t>如果</a:t>
                </a:r>
                <a:r>
                  <a:rPr lang="en-US" altLang="zh-TW" dirty="0"/>
                  <a:t>overflow </a:t>
                </a:r>
                <a:r>
                  <a:rPr lang="zh-TW" altLang="en-US" dirty="0"/>
                  <a:t>也是要與</a:t>
                </a:r>
                <a:r>
                  <a:rPr lang="en-US" altLang="zh-TW" dirty="0"/>
                  <a:t>0x1b(</a:t>
                </a:r>
                <a:r>
                  <a:rPr lang="en-US" altLang="zh-TW" sz="1200" b="0" i="0">
                    <a:latin typeface="Cambria Math" panose="02040503050406030204" pitchFamily="18" charset="0"/>
                  </a:rPr>
                  <a:t>𝑥^8</a:t>
                </a:r>
                <a:r>
                  <a:rPr lang="zh-TW" altLang="en-US" sz="1200" b="0" i="0">
                    <a:latin typeface="Cambria Math" panose="02040503050406030204" pitchFamily="18" charset="0"/>
                  </a:rPr>
                  <a:t> </a:t>
                </a:r>
                <a:r>
                  <a:rPr lang="zh-TW" altLang="en-US" sz="1200" i="0">
                    <a:latin typeface="Cambria Math" panose="02040503050406030204" pitchFamily="18" charset="0"/>
                  </a:rPr>
                  <a:t> </a:t>
                </a:r>
                <a:r>
                  <a:rPr lang="en-US" altLang="zh-TW" sz="1200" i="0">
                    <a:latin typeface="Cambria Math" panose="02040503050406030204" pitchFamily="18" charset="0"/>
                  </a:rPr>
                  <a:t>+𝑥^</a:t>
                </a:r>
                <a:r>
                  <a:rPr lang="en-US" altLang="zh-TW" sz="1200" b="0" i="0">
                    <a:latin typeface="Cambria Math" panose="02040503050406030204" pitchFamily="18" charset="0"/>
                  </a:rPr>
                  <a:t>4</a:t>
                </a:r>
                <a:r>
                  <a:rPr lang="zh-TW" altLang="en-US" sz="1200" b="0" i="0">
                    <a:latin typeface="Cambria Math" panose="02040503050406030204" pitchFamily="18" charset="0"/>
                  </a:rPr>
                  <a:t> </a:t>
                </a:r>
                <a:r>
                  <a:rPr lang="zh-TW" altLang="en-US" sz="1200" i="0">
                    <a:latin typeface="Cambria Math" panose="02040503050406030204" pitchFamily="18" charset="0"/>
                  </a:rPr>
                  <a:t> </a:t>
                </a:r>
                <a:r>
                  <a:rPr lang="en-US" altLang="zh-TW" sz="1200" i="0">
                    <a:latin typeface="Cambria Math" panose="02040503050406030204" pitchFamily="18" charset="0"/>
                  </a:rPr>
                  <a:t>+𝑥^</a:t>
                </a:r>
                <a:r>
                  <a:rPr lang="en-US" altLang="zh-TW" sz="1200" b="0" i="0">
                    <a:latin typeface="Cambria Math" panose="02040503050406030204" pitchFamily="18" charset="0"/>
                  </a:rPr>
                  <a:t>3</a:t>
                </a:r>
                <a:r>
                  <a:rPr lang="zh-TW" altLang="en-US" sz="1200" b="0" i="0">
                    <a:latin typeface="Cambria Math" panose="02040503050406030204" pitchFamily="18" charset="0"/>
                  </a:rPr>
                  <a:t> </a:t>
                </a:r>
                <a:r>
                  <a:rPr lang="zh-TW" altLang="en-US" sz="1200" i="0">
                    <a:latin typeface="Cambria Math" panose="02040503050406030204" pitchFamily="18" charset="0"/>
                  </a:rPr>
                  <a:t> </a:t>
                </a:r>
                <a:r>
                  <a:rPr lang="en-US" altLang="zh-TW" sz="1200" i="0">
                    <a:latin typeface="Cambria Math" panose="02040503050406030204" pitchFamily="18" charset="0"/>
                  </a:rPr>
                  <a:t>+𝑥^</a:t>
                </a:r>
                <a:r>
                  <a:rPr lang="en-US" altLang="zh-TW" sz="1200" b="0" i="0">
                    <a:latin typeface="Cambria Math" panose="02040503050406030204" pitchFamily="18" charset="0"/>
                  </a:rPr>
                  <a:t>1</a:t>
                </a:r>
                <a:r>
                  <a:rPr lang="zh-TW" altLang="en-US" sz="1200" b="0" i="0">
                    <a:latin typeface="Cambria Math" panose="02040503050406030204" pitchFamily="18" charset="0"/>
                  </a:rPr>
                  <a:t> </a:t>
                </a:r>
                <a:r>
                  <a:rPr lang="zh-TW" altLang="en-US" sz="1200" i="0">
                    <a:latin typeface="Cambria Math" panose="02040503050406030204" pitchFamily="18" charset="0"/>
                  </a:rPr>
                  <a:t> </a:t>
                </a:r>
                <a:r>
                  <a:rPr lang="en-US" altLang="zh-TW" sz="1200" i="0">
                    <a:latin typeface="Cambria Math" panose="02040503050406030204" pitchFamily="18" charset="0"/>
                  </a:rPr>
                  <a:t>+</a:t>
                </a:r>
                <a:r>
                  <a:rPr lang="en-US" altLang="zh-TW" sz="1200" b="0" i="0">
                    <a:latin typeface="Cambria Math" panose="02040503050406030204" pitchFamily="18" charset="0"/>
                  </a:rPr>
                  <a:t>1</a:t>
                </a:r>
                <a:r>
                  <a:rPr lang="en-US" altLang="zh-TW" dirty="0"/>
                  <a:t>)</a:t>
                </a:r>
                <a:r>
                  <a:rPr lang="zh-TW" altLang="en-US" dirty="0"/>
                  <a:t>做互斥或運算</a:t>
                </a:r>
              </a:p>
            </p:txBody>
          </p:sp>
        </mc:Fallback>
      </mc:AlternateContent>
      <p:sp>
        <p:nvSpPr>
          <p:cNvPr id="4" name="投影片編號版面配置區 3"/>
          <p:cNvSpPr>
            <a:spLocks noGrp="1"/>
          </p:cNvSpPr>
          <p:nvPr>
            <p:ph type="sldNum" sz="quarter" idx="5"/>
          </p:nvPr>
        </p:nvSpPr>
        <p:spPr/>
        <p:txBody>
          <a:bodyPr/>
          <a:lstStyle/>
          <a:p>
            <a:fld id="{1A3836D7-06D4-4ED8-88EC-EC84D62F2056}" type="slidenum">
              <a:rPr lang="zh-TW" altLang="en-US" smtClean="0"/>
              <a:t>17</a:t>
            </a:fld>
            <a:endParaRPr lang="zh-TW" altLang="en-US"/>
          </a:p>
        </p:txBody>
      </p:sp>
    </p:spTree>
    <p:extLst>
      <p:ext uri="{BB962C8B-B14F-4D97-AF65-F5344CB8AC3E}">
        <p14:creationId xmlns:p14="http://schemas.microsoft.com/office/powerpoint/2010/main" val="3379918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例如有一個位元組為</a:t>
                </a:r>
                <a:r>
                  <a:rPr lang="en-US" altLang="zh-TW" dirty="0"/>
                  <a:t>10101010 </a:t>
                </a:r>
                <a:r>
                  <a:rPr lang="zh-TW" altLang="en-US" dirty="0"/>
                  <a:t>則此位元組可以表示成 </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b="0" i="1" smtClean="0">
                            <a:latin typeface="Cambria Math" panose="02040503050406030204" pitchFamily="18" charset="0"/>
                          </a:rPr>
                          <m:t>7</m:t>
                        </m:r>
                      </m:sup>
                    </m:sSup>
                    <m:r>
                      <a:rPr lang="en-US" altLang="zh-TW" b="0" i="1" smtClean="0">
                        <a:latin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b="0" i="1" smtClean="0">
                            <a:latin typeface="Cambria Math" panose="02040503050406030204" pitchFamily="18" charset="0"/>
                          </a:rPr>
                          <m:t>5</m:t>
                        </m:r>
                      </m:sup>
                    </m:sSup>
                    <m:r>
                      <a:rPr lang="zh-TW" altLang="en-US" i="1" smtClean="0">
                        <a:latin typeface="Cambria Math" panose="02040503050406030204" pitchFamily="18" charset="0"/>
                      </a:rPr>
                      <m:t>  </m:t>
                    </m:r>
                    <m:r>
                      <a:rPr lang="en-US" altLang="zh-TW" i="1">
                        <a:latin typeface="Cambria Math" panose="02040503050406030204" pitchFamily="18" charset="0"/>
                      </a:rPr>
                      <m:t>+</m:t>
                    </m:r>
                    <m:sSup>
                      <m:sSupPr>
                        <m:ctrlPr>
                          <a:rPr lang="en-US" altLang="zh-TW" i="1" smtClean="0">
                            <a:latin typeface="Cambria Math" panose="02040503050406030204" pitchFamily="18" charset="0"/>
                          </a:rPr>
                        </m:ctrlPr>
                      </m:sSupPr>
                      <m:e>
                        <m:r>
                          <a:rPr lang="en-US" altLang="zh-TW" i="1">
                            <a:latin typeface="Cambria Math" panose="02040503050406030204" pitchFamily="18" charset="0"/>
                          </a:rPr>
                          <m:t>𝑥</m:t>
                        </m:r>
                      </m:e>
                      <m:sup>
                        <m:r>
                          <a:rPr lang="en-US" altLang="zh-TW" b="0" i="1" smtClean="0">
                            <a:latin typeface="Cambria Math" panose="02040503050406030204" pitchFamily="18" charset="0"/>
                          </a:rPr>
                          <m:t>3</m:t>
                        </m:r>
                      </m:sup>
                    </m:sSup>
                    <m:r>
                      <a:rPr lang="zh-TW" altLang="en-US" i="1" smtClean="0">
                        <a:latin typeface="Cambria Math" panose="02040503050406030204" pitchFamily="18" charset="0"/>
                      </a:rPr>
                      <m:t> </m:t>
                    </m:r>
                    <m:r>
                      <a:rPr lang="en-US" altLang="zh-TW" i="1">
                        <a:latin typeface="Cambria Math" panose="02040503050406030204" pitchFamily="18" charset="0"/>
                      </a:rPr>
                      <m:t>+</m:t>
                    </m:r>
                    <m:r>
                      <a:rPr lang="zh-TW" altLang="en-US" i="1" smtClean="0">
                        <a:latin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b="0" i="1" smtClean="0">
                            <a:latin typeface="Cambria Math" panose="02040503050406030204" pitchFamily="18" charset="0"/>
                          </a:rPr>
                          <m:t>1</m:t>
                        </m:r>
                      </m:sup>
                    </m:sSup>
                    <m:r>
                      <a:rPr lang="zh-TW" altLang="en-US" i="1" smtClean="0">
                        <a:latin typeface="Cambria Math" panose="02040503050406030204" pitchFamily="18" charset="0"/>
                      </a:rPr>
                      <m:t> </m:t>
                    </m:r>
                  </m:oMath>
                </a14:m>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例如有一個位元組為</a:t>
                </a:r>
                <a:r>
                  <a:rPr lang="en-US" altLang="zh-TW" dirty="0"/>
                  <a:t>10101010 </a:t>
                </a:r>
                <a:r>
                  <a:rPr lang="zh-TW" altLang="en-US" dirty="0"/>
                  <a:t>則此位元組可以表示成 </a:t>
                </a:r>
                <a:r>
                  <a:rPr lang="en-US" altLang="zh-TW" b="0" i="0">
                    <a:latin typeface="Cambria Math" panose="02040503050406030204" pitchFamily="18" charset="0"/>
                  </a:rPr>
                  <a:t>𝑥^7  +</a:t>
                </a:r>
                <a:r>
                  <a:rPr lang="en-US" altLang="zh-TW" i="0">
                    <a:latin typeface="Cambria Math" panose="02040503050406030204" pitchFamily="18" charset="0"/>
                  </a:rPr>
                  <a:t>𝑥^</a:t>
                </a:r>
                <a:r>
                  <a:rPr lang="en-US" altLang="zh-TW" b="0" i="0">
                    <a:latin typeface="Cambria Math" panose="02040503050406030204" pitchFamily="18" charset="0"/>
                  </a:rPr>
                  <a:t>5</a:t>
                </a:r>
                <a:r>
                  <a:rPr lang="zh-TW" altLang="en-US" b="0" i="0">
                    <a:latin typeface="Cambria Math" panose="02040503050406030204" pitchFamily="18" charset="0"/>
                  </a:rPr>
                  <a:t> </a:t>
                </a:r>
                <a:r>
                  <a:rPr lang="zh-TW" altLang="en-US" i="0">
                    <a:latin typeface="Cambria Math" panose="02040503050406030204" pitchFamily="18" charset="0"/>
                  </a:rPr>
                  <a:t>  </a:t>
                </a:r>
                <a:r>
                  <a:rPr lang="en-US" altLang="zh-TW" i="0">
                    <a:latin typeface="Cambria Math" panose="02040503050406030204" pitchFamily="18" charset="0"/>
                  </a:rPr>
                  <a:t>+𝑥^</a:t>
                </a:r>
                <a:r>
                  <a:rPr lang="en-US" altLang="zh-TW" b="0" i="0">
                    <a:latin typeface="Cambria Math" panose="02040503050406030204" pitchFamily="18" charset="0"/>
                  </a:rPr>
                  <a:t>3</a:t>
                </a:r>
                <a:r>
                  <a:rPr lang="zh-TW" altLang="en-US" b="0" i="0">
                    <a:latin typeface="Cambria Math" panose="02040503050406030204" pitchFamily="18" charset="0"/>
                  </a:rPr>
                  <a:t> </a:t>
                </a:r>
                <a:r>
                  <a:rPr lang="zh-TW" altLang="en-US" i="0">
                    <a:latin typeface="Cambria Math" panose="02040503050406030204" pitchFamily="18" charset="0"/>
                  </a:rPr>
                  <a:t> </a:t>
                </a:r>
                <a:r>
                  <a:rPr lang="en-US" altLang="zh-TW" i="0">
                    <a:latin typeface="Cambria Math" panose="02040503050406030204" pitchFamily="18" charset="0"/>
                  </a:rPr>
                  <a:t>+</a:t>
                </a:r>
                <a:r>
                  <a:rPr lang="zh-TW" altLang="en-US" i="0">
                    <a:latin typeface="Cambria Math" panose="02040503050406030204" pitchFamily="18" charset="0"/>
                  </a:rPr>
                  <a:t> </a:t>
                </a:r>
                <a:r>
                  <a:rPr lang="en-US" altLang="zh-TW" i="0">
                    <a:latin typeface="Cambria Math" panose="02040503050406030204" pitchFamily="18" charset="0"/>
                  </a:rPr>
                  <a:t>𝑥^</a:t>
                </a:r>
                <a:r>
                  <a:rPr lang="en-US" altLang="zh-TW" b="0" i="0">
                    <a:latin typeface="Cambria Math" panose="02040503050406030204" pitchFamily="18" charset="0"/>
                  </a:rPr>
                  <a:t>1</a:t>
                </a:r>
                <a:r>
                  <a:rPr lang="zh-TW" altLang="en-US" b="0" i="0">
                    <a:latin typeface="Cambria Math" panose="02040503050406030204" pitchFamily="18" charset="0"/>
                  </a:rPr>
                  <a:t> </a:t>
                </a:r>
                <a:r>
                  <a:rPr lang="zh-TW" altLang="en-US" i="0">
                    <a:latin typeface="Cambria Math" panose="02040503050406030204" pitchFamily="18" charset="0"/>
                  </a:rPr>
                  <a:t> </a:t>
                </a:r>
                <a:endParaRPr lang="zh-TW" altLang="en-US" dirty="0"/>
              </a:p>
            </p:txBody>
          </p:sp>
        </mc:Fallback>
      </mc:AlternateContent>
      <p:sp>
        <p:nvSpPr>
          <p:cNvPr id="4" name="投影片編號版面配置區 3"/>
          <p:cNvSpPr>
            <a:spLocks noGrp="1"/>
          </p:cNvSpPr>
          <p:nvPr>
            <p:ph type="sldNum" sz="quarter" idx="5"/>
          </p:nvPr>
        </p:nvSpPr>
        <p:spPr/>
        <p:txBody>
          <a:bodyPr/>
          <a:lstStyle/>
          <a:p>
            <a:fld id="{1A3836D7-06D4-4ED8-88EC-EC84D62F2056}" type="slidenum">
              <a:rPr lang="zh-TW" altLang="en-US" smtClean="0"/>
              <a:t>18</a:t>
            </a:fld>
            <a:endParaRPr lang="zh-TW" altLang="en-US"/>
          </a:p>
        </p:txBody>
      </p:sp>
    </p:spTree>
    <p:extLst>
      <p:ext uri="{BB962C8B-B14F-4D97-AF65-F5344CB8AC3E}">
        <p14:creationId xmlns:p14="http://schemas.microsoft.com/office/powerpoint/2010/main" val="4072992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19</a:t>
            </a:fld>
            <a:endParaRPr lang="zh-TW" altLang="en-US"/>
          </a:p>
        </p:txBody>
      </p:sp>
    </p:spTree>
    <p:extLst>
      <p:ext uri="{BB962C8B-B14F-4D97-AF65-F5344CB8AC3E}">
        <p14:creationId xmlns:p14="http://schemas.microsoft.com/office/powerpoint/2010/main" val="2483181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這邊就要先定義</a:t>
                </a:r>
                <a:r>
                  <a:rPr lang="en-US" altLang="zh-TW" sz="1200" dirty="0" err="1"/>
                  <a:t>xtimes</a:t>
                </a:r>
                <a:r>
                  <a:rPr lang="zh-TW" altLang="en-US" sz="1200" dirty="0"/>
                  <a:t>的演算法了</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在實現過程中使用</a:t>
                </a:r>
                <a14:m>
                  <m:oMath xmlns:m="http://schemas.openxmlformats.org/officeDocument/2006/math">
                    <m:r>
                      <a:rPr lang="en-US" altLang="zh-TW" b="0" i="1" smtClean="0">
                        <a:latin typeface="Cambria Math" panose="02040503050406030204" pitchFamily="18" charset="0"/>
                      </a:rPr>
                      <m:t>𝑥𝑡𝑖𝑚𝑒</m:t>
                    </m:r>
                  </m:oMath>
                </a14:m>
                <a:r>
                  <a:rPr lang="zh-TW" altLang="en-US" dirty="0"/>
                  <a:t>電路取代乘法運算，其演算法為將輸入左移一個位元，如果發生溢位，則需要再跟</a:t>
                </a:r>
                <a:r>
                  <a:rPr lang="en-US" altLang="zh-TW" dirty="0"/>
                  <a:t>0x1b</a:t>
                </a:r>
                <a:r>
                  <a:rPr lang="zh-TW" altLang="en-US" dirty="0"/>
                  <a:t>進行互斥或運算。並利用變數代換的原理，簡化此方程式。</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因為要先介紹才能引用</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乘法運算在</a:t>
                </a:r>
                <a:r>
                  <a:rPr lang="en-US" altLang="zh-TW" sz="1200" dirty="0"/>
                  <a:t>AES</a:t>
                </a:r>
                <a:r>
                  <a:rPr lang="zh-TW" altLang="en-US" sz="1200" dirty="0"/>
                  <a:t>中又被稱為</a:t>
                </a:r>
                <a14:m>
                  <m:oMath xmlns:m="http://schemas.openxmlformats.org/officeDocument/2006/math">
                    <m:r>
                      <a:rPr lang="en-US" altLang="zh-TW" sz="1200" b="0" i="1" smtClean="0">
                        <a:latin typeface="Cambria Math" panose="02040503050406030204" pitchFamily="18" charset="0"/>
                      </a:rPr>
                      <m:t>𝑥𝑡𝑖𝑚𝑒𝑠</m:t>
                    </m:r>
                    <m:r>
                      <a:rPr lang="en-US" altLang="zh-TW" sz="1200" b="0" i="1" smtClean="0">
                        <a:latin typeface="Cambria Math" panose="02040503050406030204" pitchFamily="18" charset="0"/>
                      </a:rPr>
                      <m:t>()</m:t>
                    </m:r>
                  </m:oMath>
                </a14:m>
                <a:r>
                  <a:rPr lang="zh-TW" altLang="en-US" sz="1200" dirty="0"/>
                  <a:t>，當兩數相乘運算時，可以使用</a:t>
                </a:r>
                <a14:m>
                  <m:oMath xmlns:m="http://schemas.openxmlformats.org/officeDocument/2006/math">
                    <m:r>
                      <a:rPr lang="en-US" altLang="zh-TW" sz="1200" i="1">
                        <a:latin typeface="Cambria Math" panose="02040503050406030204" pitchFamily="18" charset="0"/>
                      </a:rPr>
                      <m:t>𝑥𝑡𝑖𝑚𝑒𝑠</m:t>
                    </m:r>
                    <m:r>
                      <a:rPr lang="en-US" altLang="zh-TW" sz="1200" i="1">
                        <a:latin typeface="Cambria Math" panose="02040503050406030204" pitchFamily="18" charset="0"/>
                      </a:rPr>
                      <m:t>()</m:t>
                    </m:r>
                  </m:oMath>
                </a14:m>
                <a:r>
                  <a:rPr lang="zh-TW" altLang="en-US" sz="1200" dirty="0"/>
                  <a:t>搭配分配律將被乘數的項次拆開後各自運算，最後再進行相加即可得到結果。</a:t>
                </a:r>
                <a:endParaRPr lang="en-US" altLang="zh-TW" sz="1200" dirty="0"/>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乘法運算在</a:t>
                </a:r>
                <a:r>
                  <a:rPr lang="en-US" altLang="zh-TW" sz="1200" dirty="0"/>
                  <a:t>AES</a:t>
                </a:r>
                <a:r>
                  <a:rPr lang="zh-TW" altLang="en-US" sz="1200" dirty="0"/>
                  <a:t>中又被稱為</a:t>
                </a:r>
                <a:r>
                  <a:rPr lang="en-US" altLang="zh-TW" sz="1200" b="0" i="0">
                    <a:latin typeface="Cambria Math" panose="02040503050406030204" pitchFamily="18" charset="0"/>
                  </a:rPr>
                  <a:t>𝑥𝑡𝑖𝑚𝑒𝑠()</a:t>
                </a:r>
                <a:r>
                  <a:rPr lang="zh-TW" altLang="en-US" sz="1200" dirty="0"/>
                  <a:t>，當兩數相乘運算時，可以使用</a:t>
                </a:r>
                <a:r>
                  <a:rPr lang="en-US" altLang="zh-TW" sz="1200" i="0">
                    <a:latin typeface="Cambria Math" panose="02040503050406030204" pitchFamily="18" charset="0"/>
                  </a:rPr>
                  <a:t>𝑥𝑡𝑖𝑚𝑒𝑠()</a:t>
                </a:r>
                <a:r>
                  <a:rPr lang="zh-TW" altLang="en-US" sz="1200" dirty="0"/>
                  <a:t>搭配分配律將被乘數的項次拆開後各自運算，最後再進行相加即可得到結果。</a:t>
                </a:r>
                <a:endParaRPr lang="en-US" altLang="zh-TW" sz="120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1A3836D7-06D4-4ED8-88EC-EC84D62F2056}" type="slidenum">
              <a:rPr lang="zh-TW" altLang="en-US" smtClean="0"/>
              <a:t>20</a:t>
            </a:fld>
            <a:endParaRPr lang="zh-TW" altLang="en-US"/>
          </a:p>
        </p:txBody>
      </p:sp>
    </p:spTree>
    <p:extLst>
      <p:ext uri="{BB962C8B-B14F-4D97-AF65-F5344CB8AC3E}">
        <p14:creationId xmlns:p14="http://schemas.microsoft.com/office/powerpoint/2010/main" val="1470259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將</a:t>
            </a:r>
            <a:r>
              <a:rPr lang="en-US" altLang="zh-TW" dirty="0"/>
              <a:t>128</a:t>
            </a:r>
            <a:r>
              <a:rPr lang="zh-TW" altLang="en-US" dirty="0"/>
              <a:t>位元的狀態矩陣與</a:t>
            </a:r>
            <a:r>
              <a:rPr lang="en-US" altLang="zh-TW" dirty="0"/>
              <a:t>128</a:t>
            </a:r>
            <a:r>
              <a:rPr lang="zh-TW" altLang="en-US" dirty="0"/>
              <a:t>位元的回合金鑰進行互斥或的運算，我已在實作上總共需要</a:t>
            </a:r>
            <a:r>
              <a:rPr lang="en-US" altLang="zh-TW" dirty="0"/>
              <a:t>128</a:t>
            </a:r>
            <a:r>
              <a:rPr lang="zh-TW" altLang="en-US" dirty="0"/>
              <a:t>個互斥或邏輯閘</a:t>
            </a:r>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21</a:t>
            </a:fld>
            <a:endParaRPr lang="zh-TW" altLang="en-US"/>
          </a:p>
        </p:txBody>
      </p:sp>
    </p:spTree>
    <p:extLst>
      <p:ext uri="{BB962C8B-B14F-4D97-AF65-F5344CB8AC3E}">
        <p14:creationId xmlns:p14="http://schemas.microsoft.com/office/powerpoint/2010/main" val="4196431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目前就讀台灣科技大學電子工程系，指導教授為銘波教授，下面的相關課程皆為碩一的時候修習的課程。</a:t>
            </a:r>
            <a:endParaRPr lang="en-US" altLang="zh-TW" dirty="0"/>
          </a:p>
          <a:p>
            <a:endParaRPr lang="en-US" altLang="zh-TW" dirty="0"/>
          </a:p>
          <a:p>
            <a:r>
              <a:rPr lang="zh-TW" altLang="en-US" dirty="0"/>
              <a:t>目前有在擔任超大型積體電路的助教，那之後也會同樣擔任</a:t>
            </a:r>
            <a:r>
              <a:rPr lang="en-US" altLang="zh-TW" dirty="0"/>
              <a:t>FPGA</a:t>
            </a:r>
            <a:r>
              <a:rPr lang="zh-TW" altLang="en-US" dirty="0"/>
              <a:t>系統設計實務的助教。</a:t>
            </a:r>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4</a:t>
            </a:fld>
            <a:endParaRPr lang="zh-TW" altLang="en-US"/>
          </a:p>
        </p:txBody>
      </p:sp>
    </p:spTree>
    <p:extLst>
      <p:ext uri="{BB962C8B-B14F-4D97-AF65-F5344CB8AC3E}">
        <p14:creationId xmlns:p14="http://schemas.microsoft.com/office/powerpoint/2010/main" val="3468851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a:t>
            </a:r>
            <a:r>
              <a:rPr lang="en-US" altLang="zh-TW" dirty="0" err="1"/>
              <a:t>SubBytes</a:t>
            </a:r>
            <a:r>
              <a:rPr lang="zh-TW" altLang="en-US" dirty="0"/>
              <a:t>的硬體實現上是利用將訊息透過</a:t>
            </a:r>
            <a:r>
              <a:rPr lang="en-US" altLang="zh-TW" dirty="0"/>
              <a:t>for </a:t>
            </a:r>
            <a:r>
              <a:rPr lang="zh-TW" altLang="en-US" dirty="0"/>
              <a:t>迴圈以每</a:t>
            </a:r>
            <a:r>
              <a:rPr lang="en-US" altLang="zh-TW" dirty="0"/>
              <a:t>8</a:t>
            </a:r>
            <a:r>
              <a:rPr lang="zh-TW" altLang="en-US" dirty="0"/>
              <a:t>位元的方式送入</a:t>
            </a:r>
            <a:r>
              <a:rPr lang="en-US" altLang="zh-TW" dirty="0" err="1"/>
              <a:t>Sbox</a:t>
            </a:r>
            <a:r>
              <a:rPr lang="zh-TW" altLang="en-US" dirty="0"/>
              <a:t>的函數，一個</a:t>
            </a:r>
            <a:r>
              <a:rPr lang="en-US" altLang="zh-TW" dirty="0" err="1"/>
              <a:t>Sbox</a:t>
            </a:r>
            <a:r>
              <a:rPr lang="zh-TW" altLang="en-US" dirty="0"/>
              <a:t>函數就是一個</a:t>
            </a:r>
            <a:r>
              <a:rPr lang="en-US" altLang="zh-TW" dirty="0"/>
              <a:t>8</a:t>
            </a:r>
            <a:r>
              <a:rPr lang="zh-TW" altLang="en-US" dirty="0"/>
              <a:t>輸入的</a:t>
            </a:r>
            <a:r>
              <a:rPr lang="en-US" altLang="zh-TW" dirty="0"/>
              <a:t>LUT</a:t>
            </a:r>
            <a:r>
              <a:rPr lang="zh-TW" altLang="en-US" dirty="0"/>
              <a:t>，並將最後的結果依序組合即可得到</a:t>
            </a:r>
            <a:r>
              <a:rPr lang="en-US" altLang="zh-TW" dirty="0"/>
              <a:t>128</a:t>
            </a:r>
            <a:r>
              <a:rPr lang="zh-TW" altLang="en-US" dirty="0"/>
              <a:t>位元的轉換結果。</a:t>
            </a:r>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22</a:t>
            </a:fld>
            <a:endParaRPr lang="zh-TW" altLang="en-US"/>
          </a:p>
        </p:txBody>
      </p:sp>
    </p:spTree>
    <p:extLst>
      <p:ext uri="{BB962C8B-B14F-4D97-AF65-F5344CB8AC3E}">
        <p14:creationId xmlns:p14="http://schemas.microsoft.com/office/powerpoint/2010/main" val="3074574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ShiftRow</a:t>
            </a:r>
            <a:r>
              <a:rPr lang="zh-TW" altLang="en-US" dirty="0"/>
              <a:t>這邊就是單純使用</a:t>
            </a:r>
            <a:r>
              <a:rPr lang="en-US" altLang="zh-TW" dirty="0"/>
              <a:t>assign</a:t>
            </a:r>
            <a:r>
              <a:rPr lang="zh-TW" altLang="en-US" dirty="0"/>
              <a:t>的方式進行硬體的資料位移。</a:t>
            </a:r>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23</a:t>
            </a:fld>
            <a:endParaRPr lang="zh-TW" altLang="en-US"/>
          </a:p>
        </p:txBody>
      </p:sp>
    </p:spTree>
    <p:extLst>
      <p:ext uri="{BB962C8B-B14F-4D97-AF65-F5344CB8AC3E}">
        <p14:creationId xmlns:p14="http://schemas.microsoft.com/office/powerpoint/2010/main" val="3311803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在實現過程中使用</a:t>
                </a:r>
                <a14:m>
                  <m:oMath xmlns:m="http://schemas.openxmlformats.org/officeDocument/2006/math">
                    <m:r>
                      <a:rPr lang="en-US" altLang="zh-TW" b="0" i="1" smtClean="0">
                        <a:latin typeface="Cambria Math" panose="02040503050406030204" pitchFamily="18" charset="0"/>
                      </a:rPr>
                      <m:t>𝑥𝑡𝑖𝑚𝑒</m:t>
                    </m:r>
                  </m:oMath>
                </a14:m>
                <a:r>
                  <a:rPr lang="zh-TW" altLang="en-US" dirty="0"/>
                  <a:t>電路取代乘法運算，其演算法為將輸入左移一個位元，如果發生溢位，則需要再跟</a:t>
                </a:r>
                <a:r>
                  <a:rPr lang="en-US" altLang="zh-TW" dirty="0"/>
                  <a:t>0x1b</a:t>
                </a:r>
                <a:r>
                  <a:rPr lang="zh-TW" altLang="en-US" dirty="0"/>
                  <a:t>進行互斥或運算。並利用變數代換的原理，簡化此方程式。</a:t>
                </a:r>
                <a:endParaRPr lang="en-US" altLang="zh-TW" dirty="0"/>
              </a:p>
              <a:p>
                <a:endParaRPr lang="zh-TW" altLang="en-US" dirty="0"/>
              </a:p>
            </p:txBody>
          </p:sp>
        </mc:Choice>
        <mc:Fallback>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在實現過程中使用</a:t>
                </a:r>
                <a:r>
                  <a:rPr lang="en-US" altLang="zh-TW" b="0" i="0">
                    <a:latin typeface="Cambria Math" panose="02040503050406030204" pitchFamily="18" charset="0"/>
                  </a:rPr>
                  <a:t>𝑥𝑡𝑖𝑚𝑒</a:t>
                </a:r>
                <a:r>
                  <a:rPr lang="zh-TW" altLang="en-US" dirty="0"/>
                  <a:t>電路取代乘法運算，其演算法為將輸入左移一個位元，如果發生溢位，則需要再跟</a:t>
                </a:r>
                <a:r>
                  <a:rPr lang="en-US" altLang="zh-TW" dirty="0"/>
                  <a:t>0x1b</a:t>
                </a:r>
                <a:r>
                  <a:rPr lang="zh-TW" altLang="en-US" dirty="0"/>
                  <a:t>進行互斥或運算。並利用變數代換的原理，簡化此方程式。</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1A3836D7-06D4-4ED8-88EC-EC84D62F2056}" type="slidenum">
              <a:rPr lang="zh-TW" altLang="en-US" smtClean="0"/>
              <a:t>24</a:t>
            </a:fld>
            <a:endParaRPr lang="zh-TW" altLang="en-US"/>
          </a:p>
        </p:txBody>
      </p:sp>
    </p:spTree>
    <p:extLst>
      <p:ext uri="{BB962C8B-B14F-4D97-AF65-F5344CB8AC3E}">
        <p14:creationId xmlns:p14="http://schemas.microsoft.com/office/powerpoint/2010/main" val="378030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25</a:t>
            </a:fld>
            <a:endParaRPr lang="zh-TW" altLang="en-US"/>
          </a:p>
        </p:txBody>
      </p:sp>
    </p:spTree>
    <p:extLst>
      <p:ext uri="{BB962C8B-B14F-4D97-AF65-F5344CB8AC3E}">
        <p14:creationId xmlns:p14="http://schemas.microsoft.com/office/powerpoint/2010/main" val="2367939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想改圖，把</a:t>
            </a:r>
            <a:r>
              <a:rPr lang="en-US" altLang="zh-TW" dirty="0"/>
              <a:t>W4~W7</a:t>
            </a:r>
            <a:r>
              <a:rPr lang="zh-TW" altLang="en-US" dirty="0"/>
              <a:t>後面這種複製的感覺拿掉</a:t>
            </a:r>
            <a:endParaRPr lang="en-US" altLang="zh-TW" dirty="0"/>
          </a:p>
          <a:p>
            <a:endParaRPr lang="en-US" altLang="zh-TW" dirty="0"/>
          </a:p>
          <a:p>
            <a:r>
              <a:rPr lang="zh-TW" altLang="en-US" dirty="0"/>
              <a:t>跟一開始介紹演算法時不同，在實現</a:t>
            </a:r>
            <a:r>
              <a:rPr lang="en-US" altLang="zh-TW" dirty="0" err="1"/>
              <a:t>KeyExpansion</a:t>
            </a:r>
            <a:r>
              <a:rPr lang="zh-TW" altLang="en-US" dirty="0"/>
              <a:t>時，並不是採用</a:t>
            </a:r>
            <a:r>
              <a:rPr lang="en-US" altLang="zh-TW" dirty="0"/>
              <a:t>W0~W43</a:t>
            </a:r>
            <a:r>
              <a:rPr lang="zh-TW" altLang="en-US" dirty="0"/>
              <a:t>總共</a:t>
            </a:r>
            <a:r>
              <a:rPr lang="en-US" altLang="zh-TW" dirty="0"/>
              <a:t>44</a:t>
            </a:r>
            <a:r>
              <a:rPr lang="zh-TW" altLang="en-US" dirty="0"/>
              <a:t>個的</a:t>
            </a:r>
            <a:r>
              <a:rPr lang="en-US" altLang="zh-TW" dirty="0"/>
              <a:t>8</a:t>
            </a:r>
            <a:r>
              <a:rPr lang="zh-TW" altLang="en-US" dirty="0"/>
              <a:t>位元暫存器去儲存所有的回合金鑰，而是重複利用</a:t>
            </a:r>
            <a:r>
              <a:rPr lang="en-US" altLang="zh-TW" dirty="0"/>
              <a:t>W0~W4</a:t>
            </a:r>
            <a:r>
              <a:rPr lang="zh-TW" altLang="en-US" dirty="0"/>
              <a:t>這四個站存器去儲存每個回合的金鑰。</a:t>
            </a:r>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26</a:t>
            </a:fld>
            <a:endParaRPr lang="zh-TW" altLang="en-US"/>
          </a:p>
        </p:txBody>
      </p:sp>
    </p:spTree>
    <p:extLst>
      <p:ext uri="{BB962C8B-B14F-4D97-AF65-F5344CB8AC3E}">
        <p14:creationId xmlns:p14="http://schemas.microsoft.com/office/powerpoint/2010/main" val="626218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因為有下晶片的接腳限制，所以在輸入與輸出方面有使用</a:t>
            </a:r>
            <a:r>
              <a:rPr lang="en-US" altLang="zh-TW" dirty="0"/>
              <a:t>SIPO</a:t>
            </a:r>
            <a:r>
              <a:rPr lang="zh-TW" altLang="en-US" dirty="0"/>
              <a:t>與</a:t>
            </a:r>
            <a:r>
              <a:rPr lang="en-US" altLang="zh-TW" dirty="0"/>
              <a:t>PISO</a:t>
            </a:r>
            <a:r>
              <a:rPr lang="zh-TW" altLang="en-US" dirty="0"/>
              <a:t>的方式進行序列傳輸。</a:t>
            </a:r>
            <a:endParaRPr lang="en-US" altLang="zh-TW" dirty="0"/>
          </a:p>
          <a:p>
            <a:endParaRPr lang="en-US" altLang="zh-TW" dirty="0"/>
          </a:p>
          <a:p>
            <a:r>
              <a:rPr lang="zh-TW" altLang="en-US" dirty="0"/>
              <a:t>總共的電路是包含前面所介紹的四個部分以及</a:t>
            </a:r>
            <a:r>
              <a:rPr lang="en-US" altLang="zh-TW" dirty="0" err="1"/>
              <a:t>KeyExpansion</a:t>
            </a:r>
            <a:r>
              <a:rPr lang="zh-TW" altLang="en-US" dirty="0"/>
              <a:t>，透過</a:t>
            </a:r>
            <a:r>
              <a:rPr lang="en-US" altLang="zh-TW" dirty="0"/>
              <a:t>Controller</a:t>
            </a:r>
            <a:r>
              <a:rPr lang="zh-TW" altLang="en-US" dirty="0"/>
              <a:t>去重複使用這些模組，減少硬體資源的消耗。</a:t>
            </a:r>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27</a:t>
            </a:fld>
            <a:endParaRPr lang="zh-TW" altLang="en-US"/>
          </a:p>
        </p:txBody>
      </p:sp>
    </p:spTree>
    <p:extLst>
      <p:ext uri="{BB962C8B-B14F-4D97-AF65-F5344CB8AC3E}">
        <p14:creationId xmlns:p14="http://schemas.microsoft.com/office/powerpoint/2010/main" val="3615319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輸出結果是節自</a:t>
            </a:r>
            <a:r>
              <a:rPr lang="en-US" altLang="zh-TW" dirty="0"/>
              <a:t>AES</a:t>
            </a:r>
            <a:r>
              <a:rPr lang="zh-TW" altLang="en-US" dirty="0"/>
              <a:t>的</a:t>
            </a:r>
            <a:r>
              <a:rPr lang="en-US" altLang="zh-TW" dirty="0"/>
              <a:t>Standard</a:t>
            </a:r>
            <a:r>
              <a:rPr lang="zh-TW" altLang="en-US" dirty="0"/>
              <a:t>中的測試資料</a:t>
            </a:r>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28</a:t>
            </a:fld>
            <a:endParaRPr lang="zh-TW" altLang="en-US"/>
          </a:p>
        </p:txBody>
      </p:sp>
    </p:spTree>
    <p:extLst>
      <p:ext uri="{BB962C8B-B14F-4D97-AF65-F5344CB8AC3E}">
        <p14:creationId xmlns:p14="http://schemas.microsoft.com/office/powerpoint/2010/main" val="2436668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29</a:t>
            </a:fld>
            <a:endParaRPr lang="zh-TW" altLang="en-US"/>
          </a:p>
        </p:txBody>
      </p:sp>
    </p:spTree>
    <p:extLst>
      <p:ext uri="{BB962C8B-B14F-4D97-AF65-F5344CB8AC3E}">
        <p14:creationId xmlns:p14="http://schemas.microsoft.com/office/powerpoint/2010/main" val="712415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30</a:t>
            </a:fld>
            <a:endParaRPr lang="zh-CN" altLang="en-US"/>
          </a:p>
        </p:txBody>
      </p:sp>
    </p:spTree>
    <p:extLst>
      <p:ext uri="{BB962C8B-B14F-4D97-AF65-F5344CB8AC3E}">
        <p14:creationId xmlns:p14="http://schemas.microsoft.com/office/powerpoint/2010/main" val="30327130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31</a:t>
            </a:fld>
            <a:endParaRPr lang="zh-TW" altLang="en-US"/>
          </a:p>
        </p:txBody>
      </p:sp>
    </p:spTree>
    <p:extLst>
      <p:ext uri="{BB962C8B-B14F-4D97-AF65-F5344CB8AC3E}">
        <p14:creationId xmlns:p14="http://schemas.microsoft.com/office/powerpoint/2010/main" val="2432846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程式語言的部分，有</a:t>
            </a:r>
            <a:r>
              <a:rPr lang="en-US" altLang="zh-TW" dirty="0"/>
              <a:t>Verilog C Python</a:t>
            </a:r>
            <a:r>
              <a:rPr lang="zh-TW" altLang="en-US" dirty="0"/>
              <a:t>。</a:t>
            </a:r>
            <a:endParaRPr lang="en-US" altLang="zh-TW" dirty="0"/>
          </a:p>
          <a:p>
            <a:r>
              <a:rPr lang="zh-TW" altLang="en-US" dirty="0"/>
              <a:t>硬體設計時使用的工具包含</a:t>
            </a:r>
            <a:r>
              <a:rPr lang="en-US" altLang="zh-TW" dirty="0"/>
              <a:t>DC ICC </a:t>
            </a:r>
            <a:r>
              <a:rPr lang="zh-TW" altLang="en-US" dirty="0"/>
              <a:t>以及</a:t>
            </a:r>
            <a:r>
              <a:rPr lang="en-US" altLang="zh-TW" dirty="0" err="1"/>
              <a:t>Vivado</a:t>
            </a:r>
            <a:r>
              <a:rPr lang="zh-TW" altLang="en-US" dirty="0"/>
              <a:t>跟</a:t>
            </a:r>
            <a:r>
              <a:rPr lang="en-US" altLang="zh-TW" dirty="0"/>
              <a:t>ISE</a:t>
            </a:r>
            <a:r>
              <a:rPr lang="zh-TW" altLang="en-US" dirty="0"/>
              <a:t>，模擬的話則是使用</a:t>
            </a:r>
            <a:r>
              <a:rPr lang="en-US" altLang="zh-TW" dirty="0"/>
              <a:t>Nc </a:t>
            </a:r>
            <a:r>
              <a:rPr lang="en-US" altLang="zh-TW" dirty="0" err="1"/>
              <a:t>verilog</a:t>
            </a:r>
            <a:r>
              <a:rPr lang="zh-TW" altLang="en-US" dirty="0"/>
              <a:t>。</a:t>
            </a:r>
            <a:endParaRPr lang="en-US" altLang="zh-TW" dirty="0"/>
          </a:p>
          <a:p>
            <a:r>
              <a:rPr lang="zh-TW" altLang="en-US" dirty="0"/>
              <a:t>英文部分則是有多益</a:t>
            </a:r>
            <a:r>
              <a:rPr lang="en-US" altLang="zh-TW" dirty="0"/>
              <a:t>880</a:t>
            </a:r>
            <a:r>
              <a:rPr lang="zh-TW" altLang="en-US" dirty="0"/>
              <a:t>的金色證書</a:t>
            </a:r>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5</a:t>
            </a:fld>
            <a:endParaRPr lang="zh-TW" altLang="en-US"/>
          </a:p>
        </p:txBody>
      </p:sp>
    </p:spTree>
    <p:extLst>
      <p:ext uri="{BB962C8B-B14F-4D97-AF65-F5344CB8AC3E}">
        <p14:creationId xmlns:p14="http://schemas.microsoft.com/office/powerpoint/2010/main" val="3916301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SPHINCS+</a:t>
            </a:r>
            <a:r>
              <a:rPr lang="zh-TW" altLang="en-US" dirty="0"/>
              <a:t>的整體演算法是採用了許多不同的簽章技術 如</a:t>
            </a:r>
            <a:r>
              <a:rPr lang="en-US" altLang="zh-TW" dirty="0"/>
              <a:t>: FORS</a:t>
            </a:r>
            <a:r>
              <a:rPr lang="zh-TW" altLang="en-US" dirty="0"/>
              <a:t>、 </a:t>
            </a:r>
            <a:r>
              <a:rPr lang="en-US" altLang="zh-TW" dirty="0"/>
              <a:t>WOTS+</a:t>
            </a:r>
            <a:r>
              <a:rPr lang="zh-TW" altLang="en-US" dirty="0"/>
              <a:t>等</a:t>
            </a:r>
            <a:endParaRPr lang="en-US" altLang="zh-TW" dirty="0"/>
          </a:p>
          <a:p>
            <a:endParaRPr lang="en-US" altLang="zh-TW" dirty="0"/>
          </a:p>
          <a:p>
            <a:r>
              <a:rPr lang="zh-TW" altLang="en-US" dirty="0"/>
              <a:t>透過樹狀的結構去增加安全性以及在維持安全性的情況下可簽章的訊息數量</a:t>
            </a:r>
            <a:br>
              <a:rPr lang="en-US" altLang="zh-TW" dirty="0"/>
            </a:br>
            <a:endParaRPr lang="en-US" altLang="zh-TW" dirty="0"/>
          </a:p>
          <a:p>
            <a:r>
              <a:rPr lang="zh-TW" altLang="en-US" dirty="0"/>
              <a:t>樹的</a:t>
            </a:r>
            <a:r>
              <a:rPr lang="en-US" altLang="zh-TW" dirty="0"/>
              <a:t>leaf</a:t>
            </a:r>
            <a:r>
              <a:rPr lang="zh-TW" altLang="en-US" dirty="0"/>
              <a:t>節點則是決定使用哪一組私鑰進行簽章，透過計算樹的</a:t>
            </a:r>
            <a:r>
              <a:rPr lang="en-US" altLang="zh-TW" dirty="0"/>
              <a:t>root</a:t>
            </a:r>
            <a:r>
              <a:rPr lang="zh-TW" altLang="en-US" dirty="0"/>
              <a:t>當成公鑰來驗證訊息的來源。</a:t>
            </a:r>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32</a:t>
            </a:fld>
            <a:endParaRPr lang="zh-TW" altLang="en-US"/>
          </a:p>
        </p:txBody>
      </p:sp>
    </p:spTree>
    <p:extLst>
      <p:ext uri="{BB962C8B-B14F-4D97-AF65-F5344CB8AC3E}">
        <p14:creationId xmlns:p14="http://schemas.microsoft.com/office/powerpoint/2010/main" val="4023177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除了用來實現的狀態機以及一些運算的變數之外，不論是在儲存輸入的訊息還是簽章後的狀態，由於資料量相當龐大，</a:t>
            </a:r>
            <a:r>
              <a:rPr lang="en-US" altLang="zh-TW" dirty="0"/>
              <a:t>EX:</a:t>
            </a:r>
            <a:r>
              <a:rPr lang="zh-TW" altLang="en-US" dirty="0"/>
              <a:t> 安全級別</a:t>
            </a:r>
            <a:r>
              <a:rPr lang="en-US" altLang="zh-TW" dirty="0"/>
              <a:t>1</a:t>
            </a:r>
            <a:r>
              <a:rPr lang="zh-TW" altLang="en-US" dirty="0"/>
              <a:t>的公鑰與私鑰個別需要 </a:t>
            </a:r>
            <a:r>
              <a:rPr lang="en-US" altLang="zh-TW" dirty="0"/>
              <a:t>64bytes </a:t>
            </a:r>
            <a:r>
              <a:rPr lang="zh-TW" altLang="en-US" dirty="0"/>
              <a:t>簽章大小的則是</a:t>
            </a:r>
            <a:r>
              <a:rPr lang="en-US" altLang="zh-TW" dirty="0"/>
              <a:t>7856</a:t>
            </a:r>
            <a:r>
              <a:rPr lang="zh-TW" altLang="en-US" dirty="0"/>
              <a:t> </a:t>
            </a:r>
            <a:r>
              <a:rPr lang="en-US" altLang="zh-TW" dirty="0"/>
              <a:t>bytes</a:t>
            </a:r>
            <a:r>
              <a:rPr lang="zh-TW" altLang="en-US" dirty="0"/>
              <a:t>。</a:t>
            </a:r>
            <a:endParaRPr lang="en-US" altLang="zh-TW" dirty="0"/>
          </a:p>
          <a:p>
            <a:r>
              <a:rPr lang="zh-TW" altLang="en-US" dirty="0"/>
              <a:t>所以想嘗試使用記憶體來取代暫存器進行儲存。</a:t>
            </a:r>
            <a:endParaRPr lang="en-US" altLang="zh-TW" dirty="0"/>
          </a:p>
          <a:p>
            <a:endParaRPr lang="en-US" altLang="zh-TW" dirty="0"/>
          </a:p>
          <a:p>
            <a:r>
              <a:rPr lang="zh-TW" altLang="en-US" dirty="0"/>
              <a:t>在樹狀結構的話，因為會需要計算樹中的一個節點的數值，在計算這個節點時需要左下以及右下的節點都算完之後才能計算，在演算法中是先算完左邊才換右邊，所以在硬體實現上想要完成能夠平行執行的樹狀結構。</a:t>
            </a:r>
            <a:endParaRPr lang="en-US" altLang="zh-TW" dirty="0"/>
          </a:p>
          <a:p>
            <a:endParaRPr lang="en-US" altLang="zh-TW" dirty="0"/>
          </a:p>
          <a:p>
            <a:r>
              <a:rPr lang="en-US" altLang="zh-TW" dirty="0"/>
              <a:t>FPGA</a:t>
            </a:r>
            <a:r>
              <a:rPr lang="zh-TW" altLang="en-US" dirty="0"/>
              <a:t>方面則是使用</a:t>
            </a:r>
            <a:r>
              <a:rPr lang="en-US" altLang="zh-TW" dirty="0"/>
              <a:t>ISE</a:t>
            </a:r>
            <a:r>
              <a:rPr lang="zh-TW" altLang="en-US" dirty="0"/>
              <a:t> 或者 </a:t>
            </a:r>
            <a:r>
              <a:rPr lang="en-US" altLang="zh-TW" dirty="0" err="1"/>
              <a:t>Vivado</a:t>
            </a:r>
            <a:r>
              <a:rPr lang="zh-TW" altLang="en-US" dirty="0"/>
              <a:t>所提供的板子進行實現跟驗證，</a:t>
            </a:r>
            <a:r>
              <a:rPr lang="en-US" altLang="zh-TW" dirty="0"/>
              <a:t>ASIC</a:t>
            </a:r>
            <a:r>
              <a:rPr lang="zh-TW" altLang="en-US" dirty="0"/>
              <a:t>的話則是使用</a:t>
            </a:r>
            <a:r>
              <a:rPr lang="en-US" altLang="zh-TW" dirty="0"/>
              <a:t>T18</a:t>
            </a:r>
            <a:r>
              <a:rPr lang="zh-TW" altLang="en-US" dirty="0"/>
              <a:t>製程。</a:t>
            </a:r>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33</a:t>
            </a:fld>
            <a:endParaRPr lang="zh-TW" altLang="en-US"/>
          </a:p>
        </p:txBody>
      </p:sp>
    </p:spTree>
    <p:extLst>
      <p:ext uri="{BB962C8B-B14F-4D97-AF65-F5344CB8AC3E}">
        <p14:creationId xmlns:p14="http://schemas.microsoft.com/office/powerpoint/2010/main" val="8331730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34</a:t>
            </a:fld>
            <a:endParaRPr lang="zh-CN" altLang="en-US"/>
          </a:p>
        </p:txBody>
      </p:sp>
    </p:spTree>
    <p:extLst>
      <p:ext uri="{BB962C8B-B14F-4D97-AF65-F5344CB8AC3E}">
        <p14:creationId xmlns:p14="http://schemas.microsoft.com/office/powerpoint/2010/main" val="672336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下圖為</a:t>
            </a:r>
            <a:r>
              <a:rPr lang="en-US" altLang="zh-TW" dirty="0"/>
              <a:t>RISC CPU</a:t>
            </a:r>
            <a:r>
              <a:rPr lang="zh-TW" altLang="en-US" dirty="0"/>
              <a:t>的指令及架構，這次實現的是</a:t>
            </a:r>
            <a:r>
              <a:rPr lang="en-US" altLang="zh-TW" dirty="0"/>
              <a:t>Single Cycle</a:t>
            </a:r>
            <a:r>
              <a:rPr lang="zh-TW" altLang="en-US" dirty="0"/>
              <a:t>的</a:t>
            </a:r>
            <a:r>
              <a:rPr lang="en-US" altLang="zh-TW" dirty="0"/>
              <a:t>CPU</a:t>
            </a:r>
            <a:r>
              <a:rPr lang="zh-TW" altLang="en-US" dirty="0"/>
              <a:t>。</a:t>
            </a:r>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35</a:t>
            </a:fld>
            <a:endParaRPr lang="zh-TW" altLang="en-US"/>
          </a:p>
        </p:txBody>
      </p:sp>
    </p:spTree>
    <p:extLst>
      <p:ext uri="{BB962C8B-B14F-4D97-AF65-F5344CB8AC3E}">
        <p14:creationId xmlns:p14="http://schemas.microsoft.com/office/powerpoint/2010/main" val="110122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下圖為</a:t>
            </a:r>
            <a:r>
              <a:rPr lang="en-US" altLang="zh-TW" dirty="0"/>
              <a:t>CPU</a:t>
            </a:r>
            <a:r>
              <a:rPr lang="zh-TW" altLang="en-US" dirty="0"/>
              <a:t>的架構圖，在這次的設計中除了用</a:t>
            </a:r>
            <a:r>
              <a:rPr lang="en-US" altLang="zh-TW" dirty="0"/>
              <a:t>Schematic</a:t>
            </a:r>
            <a:r>
              <a:rPr lang="zh-TW" altLang="en-US" dirty="0"/>
              <a:t>的方式進行實現，也有使用</a:t>
            </a:r>
            <a:r>
              <a:rPr lang="en-US" altLang="zh-TW" dirty="0"/>
              <a:t>Verilog code</a:t>
            </a:r>
            <a:r>
              <a:rPr lang="zh-TW" altLang="en-US" dirty="0"/>
              <a:t>的方式進行實現並比較硬體資源以及效能。</a:t>
            </a:r>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36</a:t>
            </a:fld>
            <a:endParaRPr lang="zh-TW" altLang="en-US"/>
          </a:p>
        </p:txBody>
      </p:sp>
    </p:spTree>
    <p:extLst>
      <p:ext uri="{BB962C8B-B14F-4D97-AF65-F5344CB8AC3E}">
        <p14:creationId xmlns:p14="http://schemas.microsoft.com/office/powerpoint/2010/main" val="27637521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這個是大學的專題，設計的點數為</a:t>
            </a:r>
            <a:r>
              <a:rPr lang="en-US" altLang="zh-TW" dirty="0"/>
              <a:t>16</a:t>
            </a:r>
            <a:r>
              <a:rPr lang="zh-TW" altLang="en-US" dirty="0"/>
              <a:t>個點，第一張圖是</a:t>
            </a:r>
            <a:r>
              <a:rPr lang="en-US" altLang="zh-TW" dirty="0"/>
              <a:t>FFT</a:t>
            </a:r>
            <a:r>
              <a:rPr lang="zh-TW" altLang="en-US" dirty="0"/>
              <a:t>的公式，將公式展開並化簡之後會得到下面的運算流程圖。</a:t>
            </a:r>
            <a:endParaRPr lang="en-US" altLang="zh-TW" dirty="0"/>
          </a:p>
          <a:p>
            <a:endParaRPr lang="en-US" altLang="zh-TW" dirty="0"/>
          </a:p>
          <a:p>
            <a:r>
              <a:rPr lang="zh-TW" altLang="en-US" dirty="0"/>
              <a:t>右邊的是專題的硬體架構圖，在本專題中不是採用將整個運算流程進行直接的實現，而是利用流程中每次運算都是兩兩一組的特性，設計出</a:t>
            </a:r>
            <a:r>
              <a:rPr lang="en-US" altLang="zh-TW" dirty="0"/>
              <a:t>Butterfly</a:t>
            </a:r>
            <a:r>
              <a:rPr lang="zh-TW" altLang="en-US" dirty="0"/>
              <a:t>的模組並透過</a:t>
            </a:r>
            <a:r>
              <a:rPr lang="en-US" altLang="zh-TW" dirty="0"/>
              <a:t>controller</a:t>
            </a:r>
            <a:r>
              <a:rPr lang="zh-TW" altLang="en-US" dirty="0"/>
              <a:t>進行重複使用，減少硬體資源。</a:t>
            </a:r>
            <a:endParaRPr lang="en-US" altLang="zh-TW" dirty="0"/>
          </a:p>
          <a:p>
            <a:endParaRPr lang="en-US" altLang="zh-TW" dirty="0"/>
          </a:p>
          <a:p>
            <a:r>
              <a:rPr lang="zh-TW" altLang="en-US" dirty="0"/>
              <a:t>在</a:t>
            </a:r>
            <a:r>
              <a:rPr lang="en-US" altLang="zh-TW" dirty="0"/>
              <a:t>Butterfly</a:t>
            </a:r>
            <a:r>
              <a:rPr lang="zh-TW" altLang="en-US" dirty="0"/>
              <a:t>中只有一個加法以及減法器</a:t>
            </a:r>
            <a:endParaRPr lang="en-US" altLang="zh-TW" dirty="0"/>
          </a:p>
          <a:p>
            <a:endParaRPr lang="en-US" altLang="zh-TW" dirty="0"/>
          </a:p>
          <a:p>
            <a:r>
              <a:rPr lang="zh-TW" altLang="en-US" dirty="0"/>
              <a:t>在</a:t>
            </a:r>
            <a:r>
              <a:rPr lang="en-US" altLang="zh-TW" dirty="0"/>
              <a:t>Butterfly</a:t>
            </a:r>
            <a:r>
              <a:rPr lang="zh-TW" altLang="en-US"/>
              <a:t>中要進行的是複數的乘法以及加法，在實現的過程中只使用了一個乘法器，雖然會使運算的時間變長，但可以降低乘法器的數量，進而減少硬體資源。</a:t>
            </a:r>
            <a:endParaRPr lang="zh-TW" altLang="en-US" dirty="0"/>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37</a:t>
            </a:fld>
            <a:endParaRPr lang="zh-TW" altLang="en-US"/>
          </a:p>
        </p:txBody>
      </p:sp>
    </p:spTree>
    <p:extLst>
      <p:ext uri="{BB962C8B-B14F-4D97-AF65-F5344CB8AC3E}">
        <p14:creationId xmlns:p14="http://schemas.microsoft.com/office/powerpoint/2010/main" val="1447899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38</a:t>
            </a:fld>
            <a:endParaRPr lang="zh-TW" altLang="en-US"/>
          </a:p>
        </p:txBody>
      </p:sp>
    </p:spTree>
    <p:extLst>
      <p:ext uri="{BB962C8B-B14F-4D97-AF65-F5344CB8AC3E}">
        <p14:creationId xmlns:p14="http://schemas.microsoft.com/office/powerpoint/2010/main" val="959157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093341-7E73-4CB7-AB28-F066480C636E}" type="slidenum">
              <a:rPr lang="zh-CN" altLang="en-US" smtClean="0"/>
              <a:t>39</a:t>
            </a:fld>
            <a:endParaRPr lang="zh-CN" altLang="en-US"/>
          </a:p>
        </p:txBody>
      </p:sp>
    </p:spTree>
    <p:extLst>
      <p:ext uri="{BB962C8B-B14F-4D97-AF65-F5344CB8AC3E}">
        <p14:creationId xmlns:p14="http://schemas.microsoft.com/office/powerpoint/2010/main" val="829009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以下都是我的相關證書以及成績單。</a:t>
            </a:r>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6</a:t>
            </a:fld>
            <a:endParaRPr lang="zh-TW" altLang="en-US"/>
          </a:p>
        </p:txBody>
      </p:sp>
    </p:spTree>
    <p:extLst>
      <p:ext uri="{BB962C8B-B14F-4D97-AF65-F5344CB8AC3E}">
        <p14:creationId xmlns:p14="http://schemas.microsoft.com/office/powerpoint/2010/main" val="2276591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7</a:t>
            </a:fld>
            <a:endParaRPr lang="zh-CN" altLang="en-US"/>
          </a:p>
        </p:txBody>
      </p:sp>
    </p:spTree>
    <p:extLst>
      <p:ext uri="{BB962C8B-B14F-4D97-AF65-F5344CB8AC3E}">
        <p14:creationId xmlns:p14="http://schemas.microsoft.com/office/powerpoint/2010/main" val="392567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對稱式密碼學</a:t>
            </a:r>
            <a:r>
              <a:rPr lang="en-US" altLang="zh-TW" dirty="0"/>
              <a:t>:</a:t>
            </a:r>
            <a:r>
              <a:rPr lang="zh-TW" altLang="en-US" dirty="0"/>
              <a:t> 加密跟解密都使用同一個金鑰，因為是使用同一把金鑰，所以金鑰的傳輸也是一個需要考量的因素。</a:t>
            </a:r>
            <a:endParaRPr lang="en-US" altLang="zh-TW" dirty="0"/>
          </a:p>
          <a:p>
            <a:r>
              <a:rPr lang="zh-TW" altLang="en-US" dirty="0"/>
              <a:t>常見的對稱金鑰演算法</a:t>
            </a:r>
            <a:r>
              <a:rPr lang="en-US" altLang="zh-TW" dirty="0"/>
              <a:t>:</a:t>
            </a:r>
            <a:r>
              <a:rPr lang="zh-TW" altLang="en-US" dirty="0"/>
              <a:t> </a:t>
            </a:r>
            <a:r>
              <a:rPr lang="en-US" altLang="zh-TW" dirty="0"/>
              <a:t>AES</a:t>
            </a:r>
          </a:p>
          <a:p>
            <a:r>
              <a:rPr lang="zh-TW" altLang="en-US" dirty="0"/>
              <a:t>非對稱式密碼學</a:t>
            </a:r>
            <a:r>
              <a:rPr lang="en-US" altLang="zh-TW" dirty="0"/>
              <a:t>:</a:t>
            </a:r>
            <a:r>
              <a:rPr lang="zh-TW" altLang="en-US" dirty="0"/>
              <a:t>加密與解密皆使用不同的金鑰，加密時由發送者使用公鑰進行加密，解密時由接收者使用私鑰進行解密，由於公鑰是可以公開的，所以只要私鑰沒有被竊取，即無法對資料進行解密進而得知內容。</a:t>
            </a:r>
            <a:endParaRPr lang="en-US" altLang="zh-TW" dirty="0"/>
          </a:p>
          <a:p>
            <a:r>
              <a:rPr lang="zh-TW" altLang="en-US" dirty="0"/>
              <a:t>如果是採用加密由發送者使用私鑰進行加密，解密時由接收者使用私鑰進行解密，則可以達成數位簽章的功能。</a:t>
            </a:r>
            <a:endParaRPr lang="en-US" altLang="zh-TW" dirty="0"/>
          </a:p>
          <a:p>
            <a:pPr algn="l"/>
            <a:r>
              <a:rPr lang="zh-TW" altLang="en-US" dirty="0"/>
              <a:t>常見的非對稱金鑰演算</a:t>
            </a:r>
            <a:r>
              <a:rPr lang="en-US" altLang="zh-TW" dirty="0"/>
              <a:t>:</a:t>
            </a:r>
            <a:r>
              <a:rPr lang="zh-TW" altLang="en-US" dirty="0"/>
              <a:t> </a:t>
            </a:r>
            <a:r>
              <a:rPr lang="en-US" altLang="zh-TW" dirty="0"/>
              <a:t>RSA</a:t>
            </a:r>
            <a:r>
              <a:rPr lang="zh-TW" altLang="en-US" dirty="0"/>
              <a:t> </a:t>
            </a:r>
            <a:r>
              <a:rPr lang="en-US" altLang="zh-TW" dirty="0"/>
              <a:t>(Rivest-Shamir-Adleman)</a:t>
            </a:r>
          </a:p>
          <a:p>
            <a:pPr algn="l"/>
            <a:endParaRPr lang="en-US" altLang="zh-TW" dirty="0"/>
          </a:p>
          <a:p>
            <a:r>
              <a:rPr lang="en-US" altLang="zh-TW" dirty="0"/>
              <a:t>#</a:t>
            </a:r>
            <a:r>
              <a:rPr lang="zh-TW" altLang="en-US" dirty="0"/>
              <a:t>對</a:t>
            </a:r>
            <a:r>
              <a:rPr lang="en-US" altLang="zh-TW" dirty="0"/>
              <a:t>ppt</a:t>
            </a:r>
            <a:r>
              <a:rPr lang="zh-TW" altLang="en-US" dirty="0"/>
              <a:t>放上去的東西都要知道才能放</a:t>
            </a:r>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8</a:t>
            </a:fld>
            <a:endParaRPr lang="zh-TW" altLang="en-US"/>
          </a:p>
        </p:txBody>
      </p:sp>
    </p:spTree>
    <p:extLst>
      <p:ext uri="{BB962C8B-B14F-4D97-AF65-F5344CB8AC3E}">
        <p14:creationId xmlns:p14="http://schemas.microsoft.com/office/powerpoint/2010/main" val="378106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AES</a:t>
            </a:r>
            <a:r>
              <a:rPr lang="zh-TW" altLang="en-US" dirty="0"/>
              <a:t>會根據金鑰的</a:t>
            </a:r>
            <a:r>
              <a:rPr lang="en-US" altLang="zh-TW" dirty="0"/>
              <a:t>Size</a:t>
            </a:r>
            <a:r>
              <a:rPr lang="zh-TW" altLang="en-US" dirty="0"/>
              <a:t>去決定要對明文進行幾個回合的加密動作，在這次的下線中設計的是</a:t>
            </a:r>
            <a:r>
              <a:rPr lang="en-US" altLang="zh-TW" dirty="0"/>
              <a:t>128</a:t>
            </a:r>
            <a:r>
              <a:rPr lang="zh-TW" altLang="en-US" dirty="0"/>
              <a:t>位元的金鑰尺寸，所以總共會經過</a:t>
            </a:r>
            <a:r>
              <a:rPr lang="en-US" altLang="zh-TW" dirty="0"/>
              <a:t>10</a:t>
            </a:r>
            <a:r>
              <a:rPr lang="zh-TW" altLang="en-US" dirty="0"/>
              <a:t>個回合的加密並得到密文。</a:t>
            </a:r>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9</a:t>
            </a:fld>
            <a:endParaRPr lang="zh-TW" altLang="en-US"/>
          </a:p>
        </p:txBody>
      </p:sp>
    </p:spTree>
    <p:extLst>
      <p:ext uri="{BB962C8B-B14F-4D97-AF65-F5344CB8AC3E}">
        <p14:creationId xmlns:p14="http://schemas.microsoft.com/office/powerpoint/2010/main" val="567121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AES</a:t>
            </a:r>
            <a:r>
              <a:rPr lang="zh-TW" altLang="en-US" dirty="0"/>
              <a:t>的除了第一個以及最後一個回合，每個回合可以分成</a:t>
            </a:r>
            <a:r>
              <a:rPr lang="en-US" altLang="zh-TW" dirty="0"/>
              <a:t>4</a:t>
            </a:r>
            <a:r>
              <a:rPr lang="zh-TW" altLang="en-US" dirty="0"/>
              <a:t>個部分，分別是</a:t>
            </a:r>
            <a:r>
              <a:rPr lang="en-US" altLang="zh-TW" dirty="0" err="1"/>
              <a:t>SubBytes</a:t>
            </a:r>
            <a:r>
              <a:rPr lang="zh-TW" altLang="en-US" dirty="0"/>
              <a:t>、</a:t>
            </a:r>
            <a:r>
              <a:rPr lang="en-US" altLang="zh-TW" dirty="0" err="1"/>
              <a:t>ShiftRows</a:t>
            </a:r>
            <a:r>
              <a:rPr lang="zh-TW" altLang="en-US" dirty="0"/>
              <a:t>、</a:t>
            </a:r>
            <a:r>
              <a:rPr lang="en-US" altLang="zh-TW" dirty="0" err="1"/>
              <a:t>MixColumns</a:t>
            </a:r>
            <a:r>
              <a:rPr lang="zh-TW" altLang="en-US" dirty="0"/>
              <a:t>、跟</a:t>
            </a:r>
            <a:r>
              <a:rPr lang="en-US" altLang="zh-TW" dirty="0" err="1"/>
              <a:t>AddRoundKey</a:t>
            </a:r>
            <a:r>
              <a:rPr lang="zh-TW" altLang="en-US" dirty="0"/>
              <a:t>這四個運算，後面會依序介紹。</a:t>
            </a:r>
            <a:endParaRPr lang="en-US" altLang="zh-TW" dirty="0"/>
          </a:p>
          <a:p>
            <a:r>
              <a:rPr lang="en-US" altLang="zh-TW" dirty="0"/>
              <a:t>AES</a:t>
            </a:r>
            <a:r>
              <a:rPr lang="zh-TW" altLang="en-US" dirty="0"/>
              <a:t>在加密的過程中會把明文與金鑰轉換成矩陣的形式，如右所示，矩陣的每個元素都是</a:t>
            </a:r>
            <a:r>
              <a:rPr lang="en-US" altLang="zh-TW" dirty="0"/>
              <a:t>8</a:t>
            </a:r>
            <a:r>
              <a:rPr lang="zh-TW" altLang="en-US" dirty="0"/>
              <a:t>位元，所以以</a:t>
            </a:r>
            <a:r>
              <a:rPr lang="en-US" altLang="zh-TW" dirty="0"/>
              <a:t>128</a:t>
            </a:r>
            <a:r>
              <a:rPr lang="zh-TW" altLang="en-US" dirty="0"/>
              <a:t>位元為例，會分成</a:t>
            </a:r>
            <a:r>
              <a:rPr lang="en-US" altLang="zh-TW" dirty="0"/>
              <a:t>16</a:t>
            </a:r>
            <a:r>
              <a:rPr lang="zh-TW" altLang="en-US" dirty="0"/>
              <a:t>個資料塊去組成一個</a:t>
            </a:r>
            <a:r>
              <a:rPr lang="en-US" altLang="zh-TW" dirty="0"/>
              <a:t>4</a:t>
            </a:r>
            <a:r>
              <a:rPr lang="zh-TW" altLang="en-US" dirty="0"/>
              <a:t> * </a:t>
            </a:r>
            <a:r>
              <a:rPr lang="en-US" altLang="zh-TW" dirty="0"/>
              <a:t>4</a:t>
            </a:r>
            <a:r>
              <a:rPr lang="zh-TW" altLang="en-US" dirty="0"/>
              <a:t>的矩陣</a:t>
            </a:r>
            <a:br>
              <a:rPr lang="en-US" altLang="zh-TW" dirty="0"/>
            </a:br>
            <a:endParaRPr lang="en-US" altLang="zh-TW" dirty="0"/>
          </a:p>
          <a:p>
            <a:r>
              <a:rPr lang="en-US" altLang="zh-TW" dirty="0"/>
              <a:t>#</a:t>
            </a:r>
            <a:r>
              <a:rPr lang="zh-TW" altLang="en-US" dirty="0"/>
              <a:t>一般來說會將資料轉換成一個</a:t>
            </a:r>
            <a:r>
              <a:rPr lang="en-US" altLang="zh-TW" dirty="0"/>
              <a:t>4 * Nb </a:t>
            </a:r>
            <a:r>
              <a:rPr lang="zh-TW" altLang="en-US" dirty="0"/>
              <a:t>的矩陣，這個</a:t>
            </a:r>
            <a:r>
              <a:rPr lang="en-US" altLang="zh-TW" dirty="0"/>
              <a:t>Nb</a:t>
            </a:r>
            <a:r>
              <a:rPr lang="zh-TW" altLang="en-US" dirty="0"/>
              <a:t>的算法就是將輸入資料的長度去除以</a:t>
            </a:r>
            <a:r>
              <a:rPr lang="en-US" altLang="zh-TW" dirty="0"/>
              <a:t>32</a:t>
            </a:r>
            <a:r>
              <a:rPr lang="zh-TW" altLang="en-US" dirty="0"/>
              <a:t>。 </a:t>
            </a:r>
            <a:r>
              <a:rPr lang="en-US" altLang="zh-TW" dirty="0"/>
              <a:t>128</a:t>
            </a:r>
            <a:r>
              <a:rPr lang="zh-TW" altLang="en-US" dirty="0"/>
              <a:t> </a:t>
            </a:r>
            <a:r>
              <a:rPr lang="en-US" altLang="zh-TW" dirty="0"/>
              <a:t>/</a:t>
            </a:r>
            <a:r>
              <a:rPr lang="zh-TW" altLang="en-US" dirty="0"/>
              <a:t> </a:t>
            </a:r>
            <a:r>
              <a:rPr lang="en-US" altLang="zh-TW" dirty="0"/>
              <a:t>32</a:t>
            </a:r>
            <a:r>
              <a:rPr lang="zh-TW" altLang="en-US" dirty="0"/>
              <a:t>  </a:t>
            </a:r>
            <a:r>
              <a:rPr lang="en-US" altLang="zh-TW" dirty="0"/>
              <a:t>=</a:t>
            </a:r>
            <a:r>
              <a:rPr lang="zh-TW" altLang="en-US" dirty="0"/>
              <a:t> </a:t>
            </a:r>
            <a:r>
              <a:rPr lang="en-US" altLang="zh-TW" dirty="0"/>
              <a:t>4</a:t>
            </a:r>
            <a:r>
              <a:rPr lang="zh-TW" altLang="en-US" dirty="0"/>
              <a:t> 所以會轉換成</a:t>
            </a:r>
            <a:r>
              <a:rPr lang="en-US" altLang="zh-TW" dirty="0"/>
              <a:t>4*4</a:t>
            </a:r>
            <a:r>
              <a:rPr lang="zh-TW" altLang="en-US" dirty="0"/>
              <a:t>的矩陣</a:t>
            </a:r>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10</a:t>
            </a:fld>
            <a:endParaRPr lang="zh-TW" altLang="en-US"/>
          </a:p>
        </p:txBody>
      </p:sp>
    </p:spTree>
    <p:extLst>
      <p:ext uri="{BB962C8B-B14F-4D97-AF65-F5344CB8AC3E}">
        <p14:creationId xmlns:p14="http://schemas.microsoft.com/office/powerpoint/2010/main" val="4198796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A3836D7-06D4-4ED8-88EC-EC84D62F2056}" type="slidenum">
              <a:rPr lang="zh-TW" altLang="en-US" smtClean="0"/>
              <a:t>11</a:t>
            </a:fld>
            <a:endParaRPr lang="zh-TW" altLang="en-US"/>
          </a:p>
        </p:txBody>
      </p:sp>
    </p:spTree>
    <p:extLst>
      <p:ext uri="{BB962C8B-B14F-4D97-AF65-F5344CB8AC3E}">
        <p14:creationId xmlns:p14="http://schemas.microsoft.com/office/powerpoint/2010/main" val="2190191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E6799674-701D-4498-9FEC-71896E037E26}" type="datetimeFigureOut">
              <a:rPr lang="zh-TW" altLang="en-US" smtClean="0"/>
              <a:t>2024/9/24</a:t>
            </a:fld>
            <a:endParaRPr lang="zh-TW"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3795412B-2D69-4470-BFC9-079E93822937}" type="slidenum">
              <a:rPr lang="zh-TW" altLang="en-US" smtClean="0"/>
              <a:t>‹#›</a:t>
            </a:fld>
            <a:endParaRPr lang="zh-TW"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99564252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6799674-701D-4498-9FEC-71896E037E26}" type="datetimeFigureOut">
              <a:rPr lang="zh-TW" altLang="en-US" smtClean="0"/>
              <a:t>2024/9/24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795412B-2D69-4470-BFC9-079E93822937}" type="slidenum">
              <a:rPr lang="zh-TW" altLang="en-US" smtClean="0"/>
              <a:t>‹#›</a:t>
            </a:fld>
            <a:endParaRPr lang="zh-TW" altLang="en-US"/>
          </a:p>
        </p:txBody>
      </p:sp>
    </p:spTree>
    <p:extLst>
      <p:ext uri="{BB962C8B-B14F-4D97-AF65-F5344CB8AC3E}">
        <p14:creationId xmlns:p14="http://schemas.microsoft.com/office/powerpoint/2010/main" val="1504362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6799674-701D-4498-9FEC-71896E037E26}" type="datetimeFigureOut">
              <a:rPr lang="zh-TW" altLang="en-US" smtClean="0"/>
              <a:t>2024/9/24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795412B-2D69-4470-BFC9-079E93822937}" type="slidenum">
              <a:rPr lang="zh-TW" altLang="en-US" smtClean="0"/>
              <a:t>‹#›</a:t>
            </a:fld>
            <a:endParaRPr lang="zh-TW" altLang="en-US"/>
          </a:p>
        </p:txBody>
      </p:sp>
    </p:spTree>
    <p:extLst>
      <p:ext uri="{BB962C8B-B14F-4D97-AF65-F5344CB8AC3E}">
        <p14:creationId xmlns:p14="http://schemas.microsoft.com/office/powerpoint/2010/main" val="231687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6799674-701D-4498-9FEC-71896E037E26}" type="datetimeFigureOut">
              <a:rPr lang="zh-TW" altLang="en-US" smtClean="0"/>
              <a:t>2024/9/24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795412B-2D69-4470-BFC9-079E93822937}" type="slidenum">
              <a:rPr lang="zh-TW" altLang="en-US" smtClean="0"/>
              <a:t>‹#›</a:t>
            </a:fld>
            <a:endParaRPr lang="zh-TW" altLang="en-US"/>
          </a:p>
        </p:txBody>
      </p:sp>
    </p:spTree>
    <p:extLst>
      <p:ext uri="{BB962C8B-B14F-4D97-AF65-F5344CB8AC3E}">
        <p14:creationId xmlns:p14="http://schemas.microsoft.com/office/powerpoint/2010/main" val="1160451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E6799674-701D-4498-9FEC-71896E037E26}" type="datetimeFigureOut">
              <a:rPr lang="zh-TW" altLang="en-US" smtClean="0"/>
              <a:t>2024/9/24</a:t>
            </a:fld>
            <a:endParaRPr lang="zh-TW"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3795412B-2D69-4470-BFC9-079E93822937}" type="slidenum">
              <a:rPr lang="zh-TW" altLang="en-US" smtClean="0"/>
              <a:t>‹#›</a:t>
            </a:fld>
            <a:endParaRPr lang="zh-TW"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38891329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6799674-701D-4498-9FEC-71896E037E26}" type="datetimeFigureOut">
              <a:rPr lang="zh-TW" altLang="en-US" smtClean="0"/>
              <a:t>2024/9/24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795412B-2D69-4470-BFC9-079E93822937}" type="slidenum">
              <a:rPr lang="zh-TW" altLang="en-US" smtClean="0"/>
              <a:t>‹#›</a:t>
            </a:fld>
            <a:endParaRPr lang="zh-TW" altLang="en-US"/>
          </a:p>
        </p:txBody>
      </p:sp>
    </p:spTree>
    <p:extLst>
      <p:ext uri="{BB962C8B-B14F-4D97-AF65-F5344CB8AC3E}">
        <p14:creationId xmlns:p14="http://schemas.microsoft.com/office/powerpoint/2010/main" val="2216391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6799674-701D-4498-9FEC-71896E037E26}" type="datetimeFigureOut">
              <a:rPr lang="zh-TW" altLang="en-US" smtClean="0"/>
              <a:t>2024/9/24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795412B-2D69-4470-BFC9-079E93822937}" type="slidenum">
              <a:rPr lang="zh-TW" altLang="en-US" smtClean="0"/>
              <a:t>‹#›</a:t>
            </a:fld>
            <a:endParaRPr lang="zh-TW" altLang="en-US"/>
          </a:p>
        </p:txBody>
      </p:sp>
    </p:spTree>
    <p:extLst>
      <p:ext uri="{BB962C8B-B14F-4D97-AF65-F5344CB8AC3E}">
        <p14:creationId xmlns:p14="http://schemas.microsoft.com/office/powerpoint/2010/main" val="316312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6799674-701D-4498-9FEC-71896E037E26}" type="datetimeFigureOut">
              <a:rPr lang="zh-TW" altLang="en-US" smtClean="0"/>
              <a:t>2024/9/24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795412B-2D69-4470-BFC9-079E93822937}" type="slidenum">
              <a:rPr lang="zh-TW" altLang="en-US" smtClean="0"/>
              <a:t>‹#›</a:t>
            </a:fld>
            <a:endParaRPr lang="zh-TW" altLang="en-US"/>
          </a:p>
        </p:txBody>
      </p:sp>
    </p:spTree>
    <p:extLst>
      <p:ext uri="{BB962C8B-B14F-4D97-AF65-F5344CB8AC3E}">
        <p14:creationId xmlns:p14="http://schemas.microsoft.com/office/powerpoint/2010/main" val="853297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799674-701D-4498-9FEC-71896E037E26}" type="datetimeFigureOut">
              <a:rPr lang="zh-TW" altLang="en-US" smtClean="0"/>
              <a:t>2024/9/24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795412B-2D69-4470-BFC9-079E93822937}" type="slidenum">
              <a:rPr lang="zh-TW" altLang="en-US" smtClean="0"/>
              <a:t>‹#›</a:t>
            </a:fld>
            <a:endParaRPr lang="zh-TW" altLang="en-US"/>
          </a:p>
        </p:txBody>
      </p:sp>
    </p:spTree>
    <p:extLst>
      <p:ext uri="{BB962C8B-B14F-4D97-AF65-F5344CB8AC3E}">
        <p14:creationId xmlns:p14="http://schemas.microsoft.com/office/powerpoint/2010/main" val="1817955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6799674-701D-4498-9FEC-71896E037E26}" type="datetimeFigureOut">
              <a:rPr lang="zh-TW" altLang="en-US" smtClean="0"/>
              <a:t>2024/9/24</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795412B-2D69-4470-BFC9-079E93822937}"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19287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6799674-701D-4498-9FEC-71896E037E26}" type="datetimeFigureOut">
              <a:rPr lang="zh-TW" altLang="en-US" smtClean="0"/>
              <a:t>2024/9/24</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795412B-2D69-4470-BFC9-079E93822937}"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80538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E6799674-701D-4498-9FEC-71896E037E26}" type="datetimeFigureOut">
              <a:rPr lang="zh-TW" altLang="en-US" smtClean="0"/>
              <a:t>2024/9/24</a:t>
            </a:fld>
            <a:endParaRPr lang="zh-TW"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TW"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3795412B-2D69-4470-BFC9-079E93822937}" type="slidenum">
              <a:rPr lang="zh-TW" altLang="en-US" smtClean="0"/>
              <a:t>‹#›</a:t>
            </a:fld>
            <a:endParaRPr lang="zh-TW"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46545492"/>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mailto:eric451236@gmail.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8756CD-B853-4CAE-AC6A-932ADA9EF4B6}"/>
              </a:ext>
            </a:extLst>
          </p:cNvPr>
          <p:cNvSpPr>
            <a:spLocks noGrp="1"/>
          </p:cNvSpPr>
          <p:nvPr>
            <p:ph type="ctrTitle"/>
          </p:nvPr>
        </p:nvSpPr>
        <p:spPr>
          <a:xfrm>
            <a:off x="1507067" y="1710268"/>
            <a:ext cx="7766936" cy="1646302"/>
          </a:xfrm>
        </p:spPr>
        <p:txBody>
          <a:bodyPr/>
          <a:lstStyle/>
          <a:p>
            <a:pPr algn="ctr"/>
            <a:r>
              <a:rPr lang="zh-TW" altLang="en-US" dirty="0"/>
              <a:t>面試簡報</a:t>
            </a:r>
          </a:p>
        </p:txBody>
      </p:sp>
      <p:sp>
        <p:nvSpPr>
          <p:cNvPr id="3" name="副標題 2">
            <a:extLst>
              <a:ext uri="{FF2B5EF4-FFF2-40B4-BE49-F238E27FC236}">
                <a16:creationId xmlns:a16="http://schemas.microsoft.com/office/drawing/2014/main" id="{79EE637F-FEDF-4E3B-87F0-D00127BAE35E}"/>
              </a:ext>
            </a:extLst>
          </p:cNvPr>
          <p:cNvSpPr>
            <a:spLocks noGrp="1"/>
          </p:cNvSpPr>
          <p:nvPr>
            <p:ph type="subTitle" idx="1"/>
          </p:nvPr>
        </p:nvSpPr>
        <p:spPr/>
        <p:txBody>
          <a:bodyPr>
            <a:normAutofit/>
          </a:bodyPr>
          <a:lstStyle/>
          <a:p>
            <a:pPr algn="ctr"/>
            <a:r>
              <a:rPr lang="zh-TW" altLang="en-US" sz="2000" dirty="0">
                <a:solidFill>
                  <a:schemeClr val="tx1"/>
                </a:solidFill>
              </a:rPr>
              <a:t>國立台灣科技大學 電子工程所</a:t>
            </a:r>
            <a:endParaRPr lang="en-US" altLang="zh-TW" sz="2000" dirty="0">
              <a:solidFill>
                <a:schemeClr val="tx1"/>
              </a:solidFill>
            </a:endParaRPr>
          </a:p>
          <a:p>
            <a:pPr algn="ctr"/>
            <a:r>
              <a:rPr lang="en-US" altLang="zh-TW" sz="2000" dirty="0">
                <a:solidFill>
                  <a:schemeClr val="tx1"/>
                </a:solidFill>
              </a:rPr>
              <a:t>M11202105 </a:t>
            </a:r>
            <a:r>
              <a:rPr lang="zh-TW" altLang="en-US" sz="2000" dirty="0">
                <a:solidFill>
                  <a:schemeClr val="tx1"/>
                </a:solidFill>
              </a:rPr>
              <a:t>吳培聖</a:t>
            </a:r>
          </a:p>
        </p:txBody>
      </p:sp>
    </p:spTree>
    <p:extLst>
      <p:ext uri="{BB962C8B-B14F-4D97-AF65-F5344CB8AC3E}">
        <p14:creationId xmlns:p14="http://schemas.microsoft.com/office/powerpoint/2010/main" val="1618589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734293" y="434981"/>
            <a:ext cx="8596668" cy="785247"/>
          </a:xfrm>
        </p:spPr>
        <p:txBody>
          <a:bodyPr>
            <a:normAutofit/>
          </a:bodyPr>
          <a:lstStyle/>
          <a:p>
            <a:r>
              <a:rPr lang="en-US" altLang="zh-TW" sz="4000" dirty="0">
                <a:latin typeface="Times New Roman" panose="02020603050405020304" pitchFamily="18" charset="0"/>
                <a:cs typeface="Times New Roman" panose="02020603050405020304" pitchFamily="18" charset="0"/>
              </a:rPr>
              <a:t>AES</a:t>
            </a:r>
            <a:r>
              <a:rPr lang="zh-TW" altLang="en-US" sz="4000" dirty="0"/>
              <a:t>運算流程</a:t>
            </a:r>
          </a:p>
        </p:txBody>
      </p:sp>
      <p:pic>
        <p:nvPicPr>
          <p:cNvPr id="7" name="內容版面配置區 6">
            <a:extLst>
              <a:ext uri="{FF2B5EF4-FFF2-40B4-BE49-F238E27FC236}">
                <a16:creationId xmlns:a16="http://schemas.microsoft.com/office/drawing/2014/main" id="{B02AC806-E680-4883-BB5A-D51EC64E73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43459" y="1475188"/>
            <a:ext cx="5838827" cy="5078068"/>
          </a:xfrm>
        </p:spPr>
      </p:pic>
      <p:graphicFrame>
        <p:nvGraphicFramePr>
          <p:cNvPr id="8" name="表格 8">
            <a:extLst>
              <a:ext uri="{FF2B5EF4-FFF2-40B4-BE49-F238E27FC236}">
                <a16:creationId xmlns:a16="http://schemas.microsoft.com/office/drawing/2014/main" id="{AF2BAEE3-0AB4-4A83-B776-869EEA8B3040}"/>
              </a:ext>
            </a:extLst>
          </p:cNvPr>
          <p:cNvGraphicFramePr>
            <a:graphicFrameLocks noGrp="1"/>
          </p:cNvGraphicFramePr>
          <p:nvPr>
            <p:extLst>
              <p:ext uri="{D42A27DB-BD31-4B8C-83A1-F6EECF244321}">
                <p14:modId xmlns:p14="http://schemas.microsoft.com/office/powerpoint/2010/main" val="3896840370"/>
              </p:ext>
            </p:extLst>
          </p:nvPr>
        </p:nvGraphicFramePr>
        <p:xfrm>
          <a:off x="8694407" y="3909447"/>
          <a:ext cx="2714204" cy="1695060"/>
        </p:xfrm>
        <a:graphic>
          <a:graphicData uri="http://schemas.openxmlformats.org/drawingml/2006/table">
            <a:tbl>
              <a:tblPr bandRow="1">
                <a:tableStyleId>{5C22544A-7EE6-4342-B048-85BDC9FD1C3A}</a:tableStyleId>
              </a:tblPr>
              <a:tblGrid>
                <a:gridCol w="678551">
                  <a:extLst>
                    <a:ext uri="{9D8B030D-6E8A-4147-A177-3AD203B41FA5}">
                      <a16:colId xmlns:a16="http://schemas.microsoft.com/office/drawing/2014/main" val="1833709774"/>
                    </a:ext>
                  </a:extLst>
                </a:gridCol>
                <a:gridCol w="678551">
                  <a:extLst>
                    <a:ext uri="{9D8B030D-6E8A-4147-A177-3AD203B41FA5}">
                      <a16:colId xmlns:a16="http://schemas.microsoft.com/office/drawing/2014/main" val="3608992844"/>
                    </a:ext>
                  </a:extLst>
                </a:gridCol>
                <a:gridCol w="678551">
                  <a:extLst>
                    <a:ext uri="{9D8B030D-6E8A-4147-A177-3AD203B41FA5}">
                      <a16:colId xmlns:a16="http://schemas.microsoft.com/office/drawing/2014/main" val="1755242850"/>
                    </a:ext>
                  </a:extLst>
                </a:gridCol>
                <a:gridCol w="678551">
                  <a:extLst>
                    <a:ext uri="{9D8B030D-6E8A-4147-A177-3AD203B41FA5}">
                      <a16:colId xmlns:a16="http://schemas.microsoft.com/office/drawing/2014/main" val="4190696015"/>
                    </a:ext>
                  </a:extLst>
                </a:gridCol>
              </a:tblGrid>
              <a:tr h="423765">
                <a:tc>
                  <a:txBody>
                    <a:bodyPr/>
                    <a:lstStyle/>
                    <a:p>
                      <a:r>
                        <a:rPr lang="en-US" altLang="zh-TW" sz="1600" b="0" dirty="0"/>
                        <a:t>In0</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In4</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In8</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In12</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1985055"/>
                  </a:ext>
                </a:extLst>
              </a:tr>
              <a:tr h="423765">
                <a:tc>
                  <a:txBody>
                    <a:bodyPr/>
                    <a:lstStyle/>
                    <a:p>
                      <a:r>
                        <a:rPr lang="en-US" altLang="zh-TW" sz="1600" b="0" dirty="0"/>
                        <a:t>In1</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In5</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In9</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In13</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95566204"/>
                  </a:ext>
                </a:extLst>
              </a:tr>
              <a:tr h="423765">
                <a:tc>
                  <a:txBody>
                    <a:bodyPr/>
                    <a:lstStyle/>
                    <a:p>
                      <a:r>
                        <a:rPr lang="en-US" altLang="zh-TW" sz="1600" b="0" dirty="0"/>
                        <a:t>In2</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In6</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In10</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In14</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3420671"/>
                  </a:ext>
                </a:extLst>
              </a:tr>
              <a:tr h="423765">
                <a:tc>
                  <a:txBody>
                    <a:bodyPr/>
                    <a:lstStyle/>
                    <a:p>
                      <a:r>
                        <a:rPr lang="en-US" altLang="zh-TW" sz="1600" b="0" dirty="0"/>
                        <a:t>In3</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In7</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In11</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In15</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34277236"/>
                  </a:ext>
                </a:extLst>
              </a:tr>
            </a:tbl>
          </a:graphicData>
        </a:graphic>
      </p:graphicFrame>
      <p:sp>
        <p:nvSpPr>
          <p:cNvPr id="9" name="文字方塊 8">
            <a:extLst>
              <a:ext uri="{FF2B5EF4-FFF2-40B4-BE49-F238E27FC236}">
                <a16:creationId xmlns:a16="http://schemas.microsoft.com/office/drawing/2014/main" id="{6669AC36-9CEB-48F2-BF19-0DCF29CBA4C5}"/>
              </a:ext>
            </a:extLst>
          </p:cNvPr>
          <p:cNvSpPr txBox="1"/>
          <p:nvPr/>
        </p:nvSpPr>
        <p:spPr>
          <a:xfrm>
            <a:off x="9263605" y="5690589"/>
            <a:ext cx="1555268" cy="338554"/>
          </a:xfrm>
          <a:prstGeom prst="rect">
            <a:avLst/>
          </a:prstGeom>
          <a:noFill/>
        </p:spPr>
        <p:txBody>
          <a:bodyPr wrap="square" rtlCol="0">
            <a:spAutoFit/>
          </a:bodyPr>
          <a:lstStyle/>
          <a:p>
            <a:r>
              <a:rPr lang="en-US" altLang="zh-TW" sz="1600" dirty="0">
                <a:latin typeface="Times New Roman" panose="02020603050405020304" pitchFamily="18" charset="0"/>
                <a:cs typeface="Times New Roman" panose="02020603050405020304" pitchFamily="18" charset="0"/>
              </a:rPr>
              <a:t>AES</a:t>
            </a:r>
            <a:r>
              <a:rPr lang="zh-TW" altLang="en-US" sz="1600" dirty="0"/>
              <a:t>狀態矩陣</a:t>
            </a:r>
          </a:p>
        </p:txBody>
      </p:sp>
      <p:sp>
        <p:nvSpPr>
          <p:cNvPr id="11" name="文字方塊 10">
            <a:extLst>
              <a:ext uri="{FF2B5EF4-FFF2-40B4-BE49-F238E27FC236}">
                <a16:creationId xmlns:a16="http://schemas.microsoft.com/office/drawing/2014/main" id="{9DC0D4D0-5D7D-4ADF-88B3-B39BB6DAEB10}"/>
              </a:ext>
            </a:extLst>
          </p:cNvPr>
          <p:cNvSpPr txBox="1"/>
          <p:nvPr/>
        </p:nvSpPr>
        <p:spPr>
          <a:xfrm>
            <a:off x="8922980" y="1655892"/>
            <a:ext cx="2263761" cy="1938992"/>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In0 = Msg[127:120]</a:t>
            </a:r>
          </a:p>
          <a:p>
            <a:r>
              <a:rPr lang="en-US" altLang="zh-TW" sz="2000" dirty="0">
                <a:latin typeface="Times New Roman" panose="02020603050405020304" pitchFamily="18" charset="0"/>
                <a:cs typeface="Times New Roman" panose="02020603050405020304" pitchFamily="18" charset="0"/>
              </a:rPr>
              <a:t>In1 = Msg[119:112]</a:t>
            </a:r>
          </a:p>
          <a:p>
            <a:r>
              <a:rPr lang="en-US" altLang="zh-TW" sz="2000" dirty="0">
                <a:latin typeface="Times New Roman" panose="02020603050405020304" pitchFamily="18" charset="0"/>
                <a:cs typeface="Times New Roman" panose="02020603050405020304" pitchFamily="18" charset="0"/>
              </a:rPr>
              <a:t>		.</a:t>
            </a:r>
          </a:p>
          <a:p>
            <a:r>
              <a:rPr lang="en-US" altLang="zh-TW" sz="2000" dirty="0">
                <a:latin typeface="Times New Roman" panose="02020603050405020304" pitchFamily="18" charset="0"/>
                <a:cs typeface="Times New Roman" panose="02020603050405020304" pitchFamily="18" charset="0"/>
              </a:rPr>
              <a:t>		.</a:t>
            </a:r>
          </a:p>
          <a:p>
            <a:r>
              <a:rPr lang="en-US" altLang="zh-TW" sz="2000" dirty="0">
                <a:latin typeface="Times New Roman" panose="02020603050405020304" pitchFamily="18" charset="0"/>
                <a:cs typeface="Times New Roman" panose="02020603050405020304" pitchFamily="18" charset="0"/>
              </a:rPr>
              <a:t>		.</a:t>
            </a:r>
          </a:p>
          <a:p>
            <a:r>
              <a:rPr lang="en-US" altLang="zh-TW" sz="2000" dirty="0">
                <a:latin typeface="Times New Roman" panose="02020603050405020304" pitchFamily="18" charset="0"/>
                <a:cs typeface="Times New Roman" panose="02020603050405020304" pitchFamily="18" charset="0"/>
              </a:rPr>
              <a:t>In15 = Msg[7:0]</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3401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712437" y="474628"/>
            <a:ext cx="8596668" cy="1002449"/>
          </a:xfrm>
        </p:spPr>
        <p:txBody>
          <a:bodyPr>
            <a:normAutofit/>
          </a:bodyPr>
          <a:lstStyle/>
          <a:p>
            <a:r>
              <a:rPr lang="en-US" altLang="zh-TW" sz="4000" dirty="0" err="1">
                <a:latin typeface="Times New Roman" panose="02020603050405020304" pitchFamily="18" charset="0"/>
                <a:cs typeface="Times New Roman" panose="02020603050405020304" pitchFamily="18" charset="0"/>
              </a:rPr>
              <a:t>AddRoundKey</a:t>
            </a:r>
            <a:endParaRPr lang="zh-TW" altLang="en-US" sz="4000" dirty="0">
              <a:latin typeface="Times New Roman" panose="02020603050405020304" pitchFamily="18" charset="0"/>
              <a:cs typeface="Times New Roman" panose="02020603050405020304" pitchFamily="18" charset="0"/>
            </a:endParaRPr>
          </a:p>
        </p:txBody>
      </p:sp>
      <p:graphicFrame>
        <p:nvGraphicFramePr>
          <p:cNvPr id="10" name="表格 10">
            <a:extLst>
              <a:ext uri="{FF2B5EF4-FFF2-40B4-BE49-F238E27FC236}">
                <a16:creationId xmlns:a16="http://schemas.microsoft.com/office/drawing/2014/main" id="{2C1B7744-BE99-43EC-B979-89BC9B08BAD0}"/>
              </a:ext>
            </a:extLst>
          </p:cNvPr>
          <p:cNvGraphicFramePr>
            <a:graphicFrameLocks noGrp="1"/>
          </p:cNvGraphicFramePr>
          <p:nvPr>
            <p:ph idx="1"/>
            <p:extLst>
              <p:ext uri="{D42A27DB-BD31-4B8C-83A1-F6EECF244321}">
                <p14:modId xmlns:p14="http://schemas.microsoft.com/office/powerpoint/2010/main" val="1268495090"/>
              </p:ext>
            </p:extLst>
          </p:nvPr>
        </p:nvGraphicFramePr>
        <p:xfrm>
          <a:off x="1918193" y="3126581"/>
          <a:ext cx="2341676" cy="1483360"/>
        </p:xfrm>
        <a:graphic>
          <a:graphicData uri="http://schemas.openxmlformats.org/drawingml/2006/table">
            <a:tbl>
              <a:tblPr bandRow="1">
                <a:tableStyleId>{5C22544A-7EE6-4342-B048-85BDC9FD1C3A}</a:tableStyleId>
              </a:tblPr>
              <a:tblGrid>
                <a:gridCol w="585419">
                  <a:extLst>
                    <a:ext uri="{9D8B030D-6E8A-4147-A177-3AD203B41FA5}">
                      <a16:colId xmlns:a16="http://schemas.microsoft.com/office/drawing/2014/main" val="2163601620"/>
                    </a:ext>
                  </a:extLst>
                </a:gridCol>
                <a:gridCol w="585419">
                  <a:extLst>
                    <a:ext uri="{9D8B030D-6E8A-4147-A177-3AD203B41FA5}">
                      <a16:colId xmlns:a16="http://schemas.microsoft.com/office/drawing/2014/main" val="3200500126"/>
                    </a:ext>
                  </a:extLst>
                </a:gridCol>
                <a:gridCol w="585419">
                  <a:extLst>
                    <a:ext uri="{9D8B030D-6E8A-4147-A177-3AD203B41FA5}">
                      <a16:colId xmlns:a16="http://schemas.microsoft.com/office/drawing/2014/main" val="3739739361"/>
                    </a:ext>
                  </a:extLst>
                </a:gridCol>
                <a:gridCol w="585419">
                  <a:extLst>
                    <a:ext uri="{9D8B030D-6E8A-4147-A177-3AD203B41FA5}">
                      <a16:colId xmlns:a16="http://schemas.microsoft.com/office/drawing/2014/main" val="3899914105"/>
                    </a:ext>
                  </a:extLst>
                </a:gridCol>
              </a:tblGrid>
              <a:tr h="370840">
                <a:tc>
                  <a:txBody>
                    <a:bodyPr/>
                    <a:lstStyle/>
                    <a:p>
                      <a:r>
                        <a:rPr lang="en-US" altLang="zh-TW" sz="1600" b="0" dirty="0"/>
                        <a:t>In0</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In4</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In8</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In12</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69256051"/>
                  </a:ext>
                </a:extLst>
              </a:tr>
              <a:tr h="370840">
                <a:tc>
                  <a:txBody>
                    <a:bodyPr/>
                    <a:lstStyle/>
                    <a:p>
                      <a:r>
                        <a:rPr lang="en-US" altLang="zh-TW" sz="1600" b="0" dirty="0"/>
                        <a:t>In1</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In5</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In9</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In13</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7511706"/>
                  </a:ext>
                </a:extLst>
              </a:tr>
              <a:tr h="370840">
                <a:tc>
                  <a:txBody>
                    <a:bodyPr/>
                    <a:lstStyle/>
                    <a:p>
                      <a:r>
                        <a:rPr lang="en-US" altLang="zh-TW" sz="1600" b="0" dirty="0"/>
                        <a:t>In2</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In6</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In10</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In14</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40642321"/>
                  </a:ext>
                </a:extLst>
              </a:tr>
              <a:tr h="370840">
                <a:tc>
                  <a:txBody>
                    <a:bodyPr/>
                    <a:lstStyle/>
                    <a:p>
                      <a:r>
                        <a:rPr lang="en-US" altLang="zh-TW" sz="1600" b="0" dirty="0"/>
                        <a:t>In3</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In7</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In11</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In15</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1589945"/>
                  </a:ext>
                </a:extLst>
              </a:tr>
            </a:tbl>
          </a:graphicData>
        </a:graphic>
      </p:graphicFrame>
      <p:sp>
        <p:nvSpPr>
          <p:cNvPr id="7" name="文字方塊 6">
            <a:extLst>
              <a:ext uri="{FF2B5EF4-FFF2-40B4-BE49-F238E27FC236}">
                <a16:creationId xmlns:a16="http://schemas.microsoft.com/office/drawing/2014/main" id="{1F6B1475-5E69-436B-8CA9-5C08926416E1}"/>
              </a:ext>
            </a:extLst>
          </p:cNvPr>
          <p:cNvSpPr txBox="1"/>
          <p:nvPr/>
        </p:nvSpPr>
        <p:spPr>
          <a:xfrm>
            <a:off x="5902968" y="3117022"/>
            <a:ext cx="184731" cy="584775"/>
          </a:xfrm>
          <a:prstGeom prst="rect">
            <a:avLst/>
          </a:prstGeom>
          <a:noFill/>
        </p:spPr>
        <p:txBody>
          <a:bodyPr wrap="none" rtlCol="0">
            <a:spAutoFit/>
          </a:bodyPr>
          <a:lstStyle/>
          <a:p>
            <a:endParaRPr lang="zh-TW" altLang="en-US" sz="1600" dirty="0">
              <a:latin typeface="Times New Roman" panose="02020603050405020304" pitchFamily="18" charset="0"/>
              <a:cs typeface="Times New Roman" panose="02020603050405020304" pitchFamily="18" charset="0"/>
            </a:endParaRPr>
          </a:p>
          <a:p>
            <a:endParaRPr lang="zh-TW" altLang="en-US" sz="1600"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155C5773-C230-44FC-807F-1C9D86B1328D}"/>
              </a:ext>
            </a:extLst>
          </p:cNvPr>
          <p:cNvGraphicFramePr>
            <a:graphicFrameLocks noGrp="1"/>
          </p:cNvGraphicFramePr>
          <p:nvPr>
            <p:extLst>
              <p:ext uri="{D42A27DB-BD31-4B8C-83A1-F6EECF244321}">
                <p14:modId xmlns:p14="http://schemas.microsoft.com/office/powerpoint/2010/main" val="83268654"/>
              </p:ext>
            </p:extLst>
          </p:nvPr>
        </p:nvGraphicFramePr>
        <p:xfrm>
          <a:off x="5226971" y="3126581"/>
          <a:ext cx="2737910" cy="1483360"/>
        </p:xfrm>
        <a:graphic>
          <a:graphicData uri="http://schemas.openxmlformats.org/drawingml/2006/table">
            <a:tbl>
              <a:tblPr bandRow="1">
                <a:tableStyleId>{5C22544A-7EE6-4342-B048-85BDC9FD1C3A}</a:tableStyleId>
              </a:tblPr>
              <a:tblGrid>
                <a:gridCol w="590036">
                  <a:extLst>
                    <a:ext uri="{9D8B030D-6E8A-4147-A177-3AD203B41FA5}">
                      <a16:colId xmlns:a16="http://schemas.microsoft.com/office/drawing/2014/main" val="1295278855"/>
                    </a:ext>
                  </a:extLst>
                </a:gridCol>
                <a:gridCol w="715958">
                  <a:extLst>
                    <a:ext uri="{9D8B030D-6E8A-4147-A177-3AD203B41FA5}">
                      <a16:colId xmlns:a16="http://schemas.microsoft.com/office/drawing/2014/main" val="139223240"/>
                    </a:ext>
                  </a:extLst>
                </a:gridCol>
                <a:gridCol w="715958">
                  <a:extLst>
                    <a:ext uri="{9D8B030D-6E8A-4147-A177-3AD203B41FA5}">
                      <a16:colId xmlns:a16="http://schemas.microsoft.com/office/drawing/2014/main" val="3002174105"/>
                    </a:ext>
                  </a:extLst>
                </a:gridCol>
                <a:gridCol w="715958">
                  <a:extLst>
                    <a:ext uri="{9D8B030D-6E8A-4147-A177-3AD203B41FA5}">
                      <a16:colId xmlns:a16="http://schemas.microsoft.com/office/drawing/2014/main" val="2140915686"/>
                    </a:ext>
                  </a:extLst>
                </a:gridCol>
              </a:tblGrid>
              <a:tr h="370840">
                <a:tc>
                  <a:txBody>
                    <a:bodyPr/>
                    <a:lstStyle/>
                    <a:p>
                      <a:r>
                        <a:rPr lang="en-US" altLang="zh-TW" sz="1600" b="0" dirty="0"/>
                        <a:t>Kin0</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Kin4</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Kin8</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Kin12</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7431742"/>
                  </a:ext>
                </a:extLst>
              </a:tr>
              <a:tr h="370840">
                <a:tc>
                  <a:txBody>
                    <a:bodyPr/>
                    <a:lstStyle/>
                    <a:p>
                      <a:r>
                        <a:rPr lang="en-US" altLang="zh-TW" sz="1600" b="0" dirty="0"/>
                        <a:t>Kin1</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Kin5</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Kin9</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Kin13</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77971666"/>
                  </a:ext>
                </a:extLst>
              </a:tr>
              <a:tr h="370840">
                <a:tc>
                  <a:txBody>
                    <a:bodyPr/>
                    <a:lstStyle/>
                    <a:p>
                      <a:r>
                        <a:rPr lang="en-US" altLang="zh-TW" sz="1600" b="0" dirty="0"/>
                        <a:t>Kin2</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Kin6</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Kin10</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Kin14</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22942374"/>
                  </a:ext>
                </a:extLst>
              </a:tr>
              <a:tr h="370840">
                <a:tc>
                  <a:txBody>
                    <a:bodyPr/>
                    <a:lstStyle/>
                    <a:p>
                      <a:r>
                        <a:rPr lang="en-US" altLang="zh-TW" sz="1600" b="0" dirty="0"/>
                        <a:t>Kin3</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Kin7</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Kin11</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Kin15</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02470235"/>
                  </a:ext>
                </a:extLst>
              </a:tr>
            </a:tbl>
          </a:graphicData>
        </a:graphic>
      </p:graphicFrame>
      <p:graphicFrame>
        <p:nvGraphicFramePr>
          <p:cNvPr id="12" name="表格 11">
            <a:extLst>
              <a:ext uri="{FF2B5EF4-FFF2-40B4-BE49-F238E27FC236}">
                <a16:creationId xmlns:a16="http://schemas.microsoft.com/office/drawing/2014/main" id="{09C7C741-A44B-4C7D-B340-5EE5B83126F2}"/>
              </a:ext>
            </a:extLst>
          </p:cNvPr>
          <p:cNvGraphicFramePr>
            <a:graphicFrameLocks noGrp="1"/>
          </p:cNvGraphicFramePr>
          <p:nvPr>
            <p:extLst>
              <p:ext uri="{D42A27DB-BD31-4B8C-83A1-F6EECF244321}">
                <p14:modId xmlns:p14="http://schemas.microsoft.com/office/powerpoint/2010/main" val="3932760850"/>
              </p:ext>
            </p:extLst>
          </p:nvPr>
        </p:nvGraphicFramePr>
        <p:xfrm>
          <a:off x="9088176" y="3126581"/>
          <a:ext cx="2869166" cy="1483361"/>
        </p:xfrm>
        <a:graphic>
          <a:graphicData uri="http://schemas.openxmlformats.org/drawingml/2006/table">
            <a:tbl>
              <a:tblPr bandRow="1">
                <a:tableStyleId>{5C22544A-7EE6-4342-B048-85BDC9FD1C3A}</a:tableStyleId>
              </a:tblPr>
              <a:tblGrid>
                <a:gridCol w="618323">
                  <a:extLst>
                    <a:ext uri="{9D8B030D-6E8A-4147-A177-3AD203B41FA5}">
                      <a16:colId xmlns:a16="http://schemas.microsoft.com/office/drawing/2014/main" val="1047593168"/>
                    </a:ext>
                  </a:extLst>
                </a:gridCol>
                <a:gridCol w="750281">
                  <a:extLst>
                    <a:ext uri="{9D8B030D-6E8A-4147-A177-3AD203B41FA5}">
                      <a16:colId xmlns:a16="http://schemas.microsoft.com/office/drawing/2014/main" val="2694165590"/>
                    </a:ext>
                  </a:extLst>
                </a:gridCol>
                <a:gridCol w="750281">
                  <a:extLst>
                    <a:ext uri="{9D8B030D-6E8A-4147-A177-3AD203B41FA5}">
                      <a16:colId xmlns:a16="http://schemas.microsoft.com/office/drawing/2014/main" val="3655269986"/>
                    </a:ext>
                  </a:extLst>
                </a:gridCol>
                <a:gridCol w="750281">
                  <a:extLst>
                    <a:ext uri="{9D8B030D-6E8A-4147-A177-3AD203B41FA5}">
                      <a16:colId xmlns:a16="http://schemas.microsoft.com/office/drawing/2014/main" val="1405297245"/>
                    </a:ext>
                  </a:extLst>
                </a:gridCol>
              </a:tblGrid>
              <a:tr h="361655">
                <a:tc>
                  <a:txBody>
                    <a:bodyPr/>
                    <a:lstStyle/>
                    <a:p>
                      <a:r>
                        <a:rPr lang="en-US" altLang="zh-TW" sz="1600" b="0" dirty="0"/>
                        <a:t>Out0</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Out4</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Out8</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Out12</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7246731"/>
                  </a:ext>
                </a:extLst>
              </a:tr>
              <a:tr h="398396">
                <a:tc>
                  <a:txBody>
                    <a:bodyPr/>
                    <a:lstStyle/>
                    <a:p>
                      <a:r>
                        <a:rPr lang="en-US" altLang="zh-TW" sz="1600" b="0" dirty="0"/>
                        <a:t>Out1</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Out5</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Out9</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Out13</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63505714"/>
                  </a:ext>
                </a:extLst>
              </a:tr>
              <a:tr h="361655">
                <a:tc>
                  <a:txBody>
                    <a:bodyPr/>
                    <a:lstStyle/>
                    <a:p>
                      <a:r>
                        <a:rPr lang="en-US" altLang="zh-TW" sz="1600" b="0" dirty="0"/>
                        <a:t>Out2</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Out6</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Out10</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Out14</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62159042"/>
                  </a:ext>
                </a:extLst>
              </a:tr>
              <a:tr h="361655">
                <a:tc>
                  <a:txBody>
                    <a:bodyPr/>
                    <a:lstStyle/>
                    <a:p>
                      <a:r>
                        <a:rPr lang="en-US" altLang="zh-TW" sz="1600" b="0" dirty="0"/>
                        <a:t>Out3</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Out7</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Out11</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Out15</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767462"/>
                  </a:ext>
                </a:extLst>
              </a:tr>
            </a:tbl>
          </a:graphicData>
        </a:graphic>
      </p:graphicFrame>
      <p:sp>
        <p:nvSpPr>
          <p:cNvPr id="17" name="文字方塊 16">
            <a:extLst>
              <a:ext uri="{FF2B5EF4-FFF2-40B4-BE49-F238E27FC236}">
                <a16:creationId xmlns:a16="http://schemas.microsoft.com/office/drawing/2014/main" id="{2CB0D776-F10A-4C58-970B-C564C60AF199}"/>
              </a:ext>
            </a:extLst>
          </p:cNvPr>
          <p:cNvSpPr txBox="1"/>
          <p:nvPr/>
        </p:nvSpPr>
        <p:spPr>
          <a:xfrm>
            <a:off x="8330962" y="3409409"/>
            <a:ext cx="391133" cy="830997"/>
          </a:xfrm>
          <a:prstGeom prst="rect">
            <a:avLst/>
          </a:prstGeom>
          <a:noFill/>
        </p:spPr>
        <p:txBody>
          <a:bodyPr wrap="none" lIns="0" tIns="0" rIns="0" bIns="0" rtlCol="0">
            <a:spAutoFit/>
          </a:bodyPr>
          <a:lstStyle/>
          <a:p>
            <a:pPr/>
            <a:r>
              <a:rPr lang="en-US" altLang="zh-TW" sz="5400" dirty="0">
                <a:latin typeface="Times New Roman" panose="02020603050405020304" pitchFamily="18" charset="0"/>
                <a:cs typeface="Times New Roman" panose="02020603050405020304" pitchFamily="18" charset="0"/>
              </a:rPr>
              <a:t>=</a:t>
            </a:r>
            <a:endParaRPr lang="zh-TW" altLang="en-US" sz="5400" dirty="0">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E97162D0-810E-4832-8C1D-0484D2BE5CD5}"/>
              </a:ext>
            </a:extLst>
          </p:cNvPr>
          <p:cNvSpPr txBox="1"/>
          <p:nvPr/>
        </p:nvSpPr>
        <p:spPr>
          <a:xfrm>
            <a:off x="4479856" y="3498081"/>
            <a:ext cx="510076" cy="923330"/>
          </a:xfrm>
          <a:prstGeom prst="rect">
            <a:avLst/>
          </a:prstGeom>
          <a:noFill/>
        </p:spPr>
        <p:txBody>
          <a:bodyPr wrap="none" rtlCol="0">
            <a:spAutoFit/>
          </a:bodyPr>
          <a:lstStyle/>
          <a:p>
            <a:r>
              <a:rPr lang="en-US" altLang="zh-TW" sz="5400" dirty="0">
                <a:latin typeface="Times New Roman" panose="02020603050405020304" pitchFamily="18" charset="0"/>
                <a:cs typeface="Times New Roman" panose="02020603050405020304" pitchFamily="18" charset="0"/>
              </a:rPr>
              <a:t>^</a:t>
            </a:r>
            <a:endParaRPr lang="zh-TW" altLang="en-US" sz="5400" dirty="0">
              <a:latin typeface="Times New Roman" panose="02020603050405020304" pitchFamily="18" charset="0"/>
              <a:cs typeface="Times New Roman" panose="02020603050405020304" pitchFamily="18" charset="0"/>
            </a:endParaRPr>
          </a:p>
        </p:txBody>
      </p:sp>
      <p:sp>
        <p:nvSpPr>
          <p:cNvPr id="16" name="內容版面配置區 7">
            <a:extLst>
              <a:ext uri="{FF2B5EF4-FFF2-40B4-BE49-F238E27FC236}">
                <a16:creationId xmlns:a16="http://schemas.microsoft.com/office/drawing/2014/main" id="{4B17CA1B-C72B-4063-B291-FF13CB976893}"/>
              </a:ext>
            </a:extLst>
          </p:cNvPr>
          <p:cNvSpPr txBox="1">
            <a:spLocks/>
          </p:cNvSpPr>
          <p:nvPr/>
        </p:nvSpPr>
        <p:spPr>
          <a:xfrm>
            <a:off x="1148173" y="1609038"/>
            <a:ext cx="10809169" cy="100244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zh-TW" altLang="en-US" dirty="0"/>
              <a:t>此運算會將當前的狀態矩陣與回合金鑰矩陣做互斥或的邏輯運算，形成新的狀態矩陣，其中回合金鑰是由金鑰擴展程序產生。</a:t>
            </a:r>
          </a:p>
          <a:p>
            <a:pPr marL="400050" lvl="1" indent="0">
              <a:buFont typeface="Franklin Gothic Book" panose="020B0503020102020204" pitchFamily="34" charset="0"/>
              <a:buNone/>
            </a:pPr>
            <a:endParaRPr lang="en-US" altLang="zh-TW" dirty="0"/>
          </a:p>
        </p:txBody>
      </p:sp>
    </p:spTree>
    <p:extLst>
      <p:ext uri="{BB962C8B-B14F-4D97-AF65-F5344CB8AC3E}">
        <p14:creationId xmlns:p14="http://schemas.microsoft.com/office/powerpoint/2010/main" val="957532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705909" y="590032"/>
            <a:ext cx="8596668" cy="1002449"/>
          </a:xfrm>
        </p:spPr>
        <p:txBody>
          <a:bodyPr>
            <a:normAutofit/>
          </a:bodyPr>
          <a:lstStyle/>
          <a:p>
            <a:r>
              <a:rPr lang="en-US" altLang="zh-TW" sz="4000" dirty="0" err="1">
                <a:latin typeface="Times New Roman" panose="02020603050405020304" pitchFamily="18" charset="0"/>
                <a:cs typeface="Times New Roman" panose="02020603050405020304" pitchFamily="18" charset="0"/>
              </a:rPr>
              <a:t>SubBytes</a:t>
            </a:r>
            <a:endParaRPr lang="zh-TW" altLang="en-US" sz="4000" dirty="0">
              <a:latin typeface="Times New Roman" panose="02020603050405020304" pitchFamily="18" charset="0"/>
              <a:cs typeface="Times New Roman" panose="02020603050405020304" pitchFamily="18" charset="0"/>
            </a:endParaRPr>
          </a:p>
        </p:txBody>
      </p:sp>
      <p:graphicFrame>
        <p:nvGraphicFramePr>
          <p:cNvPr id="10" name="表格 10">
            <a:extLst>
              <a:ext uri="{FF2B5EF4-FFF2-40B4-BE49-F238E27FC236}">
                <a16:creationId xmlns:a16="http://schemas.microsoft.com/office/drawing/2014/main" id="{2C1B7744-BE99-43EC-B979-89BC9B08BAD0}"/>
              </a:ext>
            </a:extLst>
          </p:cNvPr>
          <p:cNvGraphicFramePr>
            <a:graphicFrameLocks noGrp="1"/>
          </p:cNvGraphicFramePr>
          <p:nvPr>
            <p:ph idx="1"/>
            <p:extLst>
              <p:ext uri="{D42A27DB-BD31-4B8C-83A1-F6EECF244321}">
                <p14:modId xmlns:p14="http://schemas.microsoft.com/office/powerpoint/2010/main" val="1677982458"/>
              </p:ext>
            </p:extLst>
          </p:nvPr>
        </p:nvGraphicFramePr>
        <p:xfrm>
          <a:off x="4144855" y="3329330"/>
          <a:ext cx="2415912" cy="1483360"/>
        </p:xfrm>
        <a:graphic>
          <a:graphicData uri="http://schemas.openxmlformats.org/drawingml/2006/table">
            <a:tbl>
              <a:tblPr bandRow="1">
                <a:tableStyleId>{5C22544A-7EE6-4342-B048-85BDC9FD1C3A}</a:tableStyleId>
              </a:tblPr>
              <a:tblGrid>
                <a:gridCol w="603978">
                  <a:extLst>
                    <a:ext uri="{9D8B030D-6E8A-4147-A177-3AD203B41FA5}">
                      <a16:colId xmlns:a16="http://schemas.microsoft.com/office/drawing/2014/main" val="2163601620"/>
                    </a:ext>
                  </a:extLst>
                </a:gridCol>
                <a:gridCol w="603978">
                  <a:extLst>
                    <a:ext uri="{9D8B030D-6E8A-4147-A177-3AD203B41FA5}">
                      <a16:colId xmlns:a16="http://schemas.microsoft.com/office/drawing/2014/main" val="3200500126"/>
                    </a:ext>
                  </a:extLst>
                </a:gridCol>
                <a:gridCol w="603978">
                  <a:extLst>
                    <a:ext uri="{9D8B030D-6E8A-4147-A177-3AD203B41FA5}">
                      <a16:colId xmlns:a16="http://schemas.microsoft.com/office/drawing/2014/main" val="3739739361"/>
                    </a:ext>
                  </a:extLst>
                </a:gridCol>
                <a:gridCol w="603978">
                  <a:extLst>
                    <a:ext uri="{9D8B030D-6E8A-4147-A177-3AD203B41FA5}">
                      <a16:colId xmlns:a16="http://schemas.microsoft.com/office/drawing/2014/main" val="3899914105"/>
                    </a:ext>
                  </a:extLst>
                </a:gridCol>
              </a:tblGrid>
              <a:tr h="370840">
                <a:tc>
                  <a:txBody>
                    <a:bodyPr/>
                    <a:lstStyle/>
                    <a:p>
                      <a:r>
                        <a:rPr lang="en-US" altLang="zh-TW" sz="1600" b="0" dirty="0"/>
                        <a:t>In0</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In4</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In8</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In12</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69256051"/>
                  </a:ext>
                </a:extLst>
              </a:tr>
              <a:tr h="370840">
                <a:tc>
                  <a:txBody>
                    <a:bodyPr/>
                    <a:lstStyle/>
                    <a:p>
                      <a:r>
                        <a:rPr lang="en-US" altLang="zh-TW" sz="1600" b="0" dirty="0"/>
                        <a:t>In1</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In5</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In9</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In13</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7511706"/>
                  </a:ext>
                </a:extLst>
              </a:tr>
              <a:tr h="370840">
                <a:tc>
                  <a:txBody>
                    <a:bodyPr/>
                    <a:lstStyle/>
                    <a:p>
                      <a:r>
                        <a:rPr lang="en-US" altLang="zh-TW" sz="1600" b="0" dirty="0"/>
                        <a:t>In2</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In6</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In10</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In14</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40642321"/>
                  </a:ext>
                </a:extLst>
              </a:tr>
              <a:tr h="370840">
                <a:tc>
                  <a:txBody>
                    <a:bodyPr/>
                    <a:lstStyle/>
                    <a:p>
                      <a:r>
                        <a:rPr lang="en-US" altLang="zh-TW" sz="1600" b="0" dirty="0"/>
                        <a:t>In3</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In7</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In11</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In15</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1589945"/>
                  </a:ext>
                </a:extLst>
              </a:tr>
            </a:tbl>
          </a:graphicData>
        </a:graphic>
      </p:graphicFrame>
      <p:graphicFrame>
        <p:nvGraphicFramePr>
          <p:cNvPr id="12" name="表格 11">
            <a:extLst>
              <a:ext uri="{FF2B5EF4-FFF2-40B4-BE49-F238E27FC236}">
                <a16:creationId xmlns:a16="http://schemas.microsoft.com/office/drawing/2014/main" id="{09C7C741-A44B-4C7D-B340-5EE5B83126F2}"/>
              </a:ext>
            </a:extLst>
          </p:cNvPr>
          <p:cNvGraphicFramePr>
            <a:graphicFrameLocks noGrp="1"/>
          </p:cNvGraphicFramePr>
          <p:nvPr>
            <p:extLst>
              <p:ext uri="{D42A27DB-BD31-4B8C-83A1-F6EECF244321}">
                <p14:modId xmlns:p14="http://schemas.microsoft.com/office/powerpoint/2010/main" val="2232199674"/>
              </p:ext>
            </p:extLst>
          </p:nvPr>
        </p:nvGraphicFramePr>
        <p:xfrm>
          <a:off x="7858555" y="3308971"/>
          <a:ext cx="2898840" cy="1483360"/>
        </p:xfrm>
        <a:graphic>
          <a:graphicData uri="http://schemas.openxmlformats.org/drawingml/2006/table">
            <a:tbl>
              <a:tblPr bandRow="1">
                <a:tableStyleId>{5C22544A-7EE6-4342-B048-85BDC9FD1C3A}</a:tableStyleId>
              </a:tblPr>
              <a:tblGrid>
                <a:gridCol w="624717">
                  <a:extLst>
                    <a:ext uri="{9D8B030D-6E8A-4147-A177-3AD203B41FA5}">
                      <a16:colId xmlns:a16="http://schemas.microsoft.com/office/drawing/2014/main" val="1047593168"/>
                    </a:ext>
                  </a:extLst>
                </a:gridCol>
                <a:gridCol w="758041">
                  <a:extLst>
                    <a:ext uri="{9D8B030D-6E8A-4147-A177-3AD203B41FA5}">
                      <a16:colId xmlns:a16="http://schemas.microsoft.com/office/drawing/2014/main" val="2694165590"/>
                    </a:ext>
                  </a:extLst>
                </a:gridCol>
                <a:gridCol w="758041">
                  <a:extLst>
                    <a:ext uri="{9D8B030D-6E8A-4147-A177-3AD203B41FA5}">
                      <a16:colId xmlns:a16="http://schemas.microsoft.com/office/drawing/2014/main" val="3655269986"/>
                    </a:ext>
                  </a:extLst>
                </a:gridCol>
                <a:gridCol w="758041">
                  <a:extLst>
                    <a:ext uri="{9D8B030D-6E8A-4147-A177-3AD203B41FA5}">
                      <a16:colId xmlns:a16="http://schemas.microsoft.com/office/drawing/2014/main" val="1405297245"/>
                    </a:ext>
                  </a:extLst>
                </a:gridCol>
              </a:tblGrid>
              <a:tr h="370840">
                <a:tc>
                  <a:txBody>
                    <a:bodyPr/>
                    <a:lstStyle/>
                    <a:p>
                      <a:r>
                        <a:rPr lang="en-US" altLang="zh-TW" sz="1600" b="0" dirty="0"/>
                        <a:t>Out0</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Out4</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Out8</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Out12</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7246731"/>
                  </a:ext>
                </a:extLst>
              </a:tr>
              <a:tr h="370840">
                <a:tc>
                  <a:txBody>
                    <a:bodyPr/>
                    <a:lstStyle/>
                    <a:p>
                      <a:r>
                        <a:rPr lang="en-US" altLang="zh-TW" sz="1600" b="0" dirty="0"/>
                        <a:t>Out1</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Out5</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Out9</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Out13</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63505714"/>
                  </a:ext>
                </a:extLst>
              </a:tr>
              <a:tr h="370840">
                <a:tc>
                  <a:txBody>
                    <a:bodyPr/>
                    <a:lstStyle/>
                    <a:p>
                      <a:r>
                        <a:rPr lang="en-US" altLang="zh-TW" sz="1600" b="0" dirty="0"/>
                        <a:t>Out2</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Out6</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Out10</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Out14</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62159042"/>
                  </a:ext>
                </a:extLst>
              </a:tr>
              <a:tr h="370840">
                <a:tc>
                  <a:txBody>
                    <a:bodyPr/>
                    <a:lstStyle/>
                    <a:p>
                      <a:r>
                        <a:rPr lang="en-US" altLang="zh-TW" sz="1600" b="0" dirty="0"/>
                        <a:t>Out3</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Out7</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Out11</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Out15</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767462"/>
                  </a:ext>
                </a:extLst>
              </a:tr>
            </a:tbl>
          </a:graphicData>
        </a:graphic>
      </p:graphicFrame>
      <mc:AlternateContent xmlns:mc="http://schemas.openxmlformats.org/markup-compatibility/2006">
        <mc:Choice xmlns:a14="http://schemas.microsoft.com/office/drawing/2010/main" Requires="a14">
          <p:sp>
            <p:nvSpPr>
              <p:cNvPr id="17" name="文字方塊 16">
                <a:extLst>
                  <a:ext uri="{FF2B5EF4-FFF2-40B4-BE49-F238E27FC236}">
                    <a16:creationId xmlns:a16="http://schemas.microsoft.com/office/drawing/2014/main" id="{2CB0D776-F10A-4C58-970B-C564C60AF199}"/>
                  </a:ext>
                </a:extLst>
              </p:cNvPr>
              <p:cNvSpPr txBox="1"/>
              <p:nvPr/>
            </p:nvSpPr>
            <p:spPr>
              <a:xfrm>
                <a:off x="7145878" y="3606973"/>
                <a:ext cx="242054"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5400" i="1" smtClean="0">
                          <a:latin typeface="Cambria Math" panose="02040503050406030204" pitchFamily="18" charset="0"/>
                          <a:ea typeface="Cambria Math" panose="02040503050406030204" pitchFamily="18" charset="0"/>
                        </a:rPr>
                        <m:t>=</m:t>
                      </m:r>
                    </m:oMath>
                  </m:oMathPara>
                </a14:m>
                <a:endParaRPr lang="zh-TW" altLang="en-US" sz="5400" dirty="0"/>
              </a:p>
            </p:txBody>
          </p:sp>
        </mc:Choice>
        <mc:Fallback>
          <p:sp>
            <p:nvSpPr>
              <p:cNvPr id="17" name="文字方塊 16">
                <a:extLst>
                  <a:ext uri="{FF2B5EF4-FFF2-40B4-BE49-F238E27FC236}">
                    <a16:creationId xmlns:a16="http://schemas.microsoft.com/office/drawing/2014/main" id="{2CB0D776-F10A-4C58-970B-C564C60AF199}"/>
                  </a:ext>
                </a:extLst>
              </p:cNvPr>
              <p:cNvSpPr txBox="1">
                <a:spLocks noRot="1" noChangeAspect="1" noMove="1" noResize="1" noEditPoints="1" noAdjustHandles="1" noChangeArrowheads="1" noChangeShapeType="1" noTextEdit="1"/>
              </p:cNvSpPr>
              <p:nvPr/>
            </p:nvSpPr>
            <p:spPr>
              <a:xfrm>
                <a:off x="7145878" y="3606973"/>
                <a:ext cx="242054" cy="830997"/>
              </a:xfrm>
              <a:prstGeom prst="rect">
                <a:avLst/>
              </a:prstGeom>
              <a:blipFill>
                <a:blip r:embed="rId3"/>
                <a:stretch>
                  <a:fillRect r="-92500"/>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B139BEE8-81F5-4331-9713-4B87B6A30F90}"/>
              </a:ext>
            </a:extLst>
          </p:cNvPr>
          <p:cNvSpPr txBox="1"/>
          <p:nvPr/>
        </p:nvSpPr>
        <p:spPr>
          <a:xfrm>
            <a:off x="2253193" y="3606974"/>
            <a:ext cx="1891662" cy="830997"/>
          </a:xfrm>
          <a:prstGeom prst="rect">
            <a:avLst/>
          </a:prstGeom>
          <a:noFill/>
        </p:spPr>
        <p:txBody>
          <a:bodyPr wrap="square" rtlCol="0">
            <a:spAutoFit/>
          </a:bodyPr>
          <a:lstStyle/>
          <a:p>
            <a:r>
              <a:rPr lang="en-US" altLang="zh-TW" sz="4800" dirty="0">
                <a:latin typeface="Times New Roman" panose="02020603050405020304" pitchFamily="18" charset="0"/>
                <a:cs typeface="Times New Roman" panose="02020603050405020304" pitchFamily="18" charset="0"/>
              </a:rPr>
              <a:t>S-box(</a:t>
            </a:r>
            <a:endParaRPr lang="zh-TW" altLang="en-US" sz="4800" dirty="0">
              <a:latin typeface="Times New Roman" panose="02020603050405020304" pitchFamily="18" charset="0"/>
              <a:cs typeface="Times New Roman" panose="02020603050405020304" pitchFamily="18" charset="0"/>
            </a:endParaRPr>
          </a:p>
        </p:txBody>
      </p:sp>
      <p:sp>
        <p:nvSpPr>
          <p:cNvPr id="4" name="文字方塊 3">
            <a:extLst>
              <a:ext uri="{FF2B5EF4-FFF2-40B4-BE49-F238E27FC236}">
                <a16:creationId xmlns:a16="http://schemas.microsoft.com/office/drawing/2014/main" id="{65119A07-FD8D-4FFC-B616-EDF81A49CF38}"/>
              </a:ext>
            </a:extLst>
          </p:cNvPr>
          <p:cNvSpPr txBox="1"/>
          <p:nvPr/>
        </p:nvSpPr>
        <p:spPr>
          <a:xfrm>
            <a:off x="6646403" y="3606973"/>
            <a:ext cx="304892" cy="830997"/>
          </a:xfrm>
          <a:prstGeom prst="rect">
            <a:avLst/>
          </a:prstGeom>
          <a:noFill/>
        </p:spPr>
        <p:txBody>
          <a:bodyPr wrap="square" rtlCol="0">
            <a:spAutoFit/>
          </a:bodyPr>
          <a:lstStyle/>
          <a:p>
            <a:r>
              <a:rPr lang="en-US" altLang="zh-TW" sz="4800" dirty="0">
                <a:latin typeface="Times New Roman" panose="02020603050405020304" pitchFamily="18" charset="0"/>
                <a:cs typeface="Times New Roman" panose="02020603050405020304" pitchFamily="18" charset="0"/>
              </a:rPr>
              <a:t>)</a:t>
            </a:r>
            <a:endParaRPr lang="zh-TW" altLang="en-US" sz="4800" dirty="0">
              <a:latin typeface="Times New Roman" panose="02020603050405020304" pitchFamily="18" charset="0"/>
              <a:cs typeface="Times New Roman" panose="02020603050405020304" pitchFamily="18" charset="0"/>
            </a:endParaRPr>
          </a:p>
        </p:txBody>
      </p:sp>
      <p:sp>
        <p:nvSpPr>
          <p:cNvPr id="9" name="內容版面配置區 7">
            <a:extLst>
              <a:ext uri="{FF2B5EF4-FFF2-40B4-BE49-F238E27FC236}">
                <a16:creationId xmlns:a16="http://schemas.microsoft.com/office/drawing/2014/main" id="{D73743BA-6D19-4813-A7BD-0016E4CFA40B}"/>
              </a:ext>
            </a:extLst>
          </p:cNvPr>
          <p:cNvSpPr txBox="1">
            <a:spLocks/>
          </p:cNvSpPr>
          <p:nvPr/>
        </p:nvSpPr>
        <p:spPr>
          <a:xfrm>
            <a:off x="1162038" y="1731303"/>
            <a:ext cx="10809169" cy="4226387"/>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zh-TW" altLang="en-US" dirty="0"/>
              <a:t>位元組替換</a:t>
            </a:r>
            <a:r>
              <a:rPr lang="en-US" altLang="zh-TW" dirty="0">
                <a:latin typeface="Times New Roman" panose="02020603050405020304" pitchFamily="18" charset="0"/>
                <a:cs typeface="Times New Roman" panose="02020603050405020304" pitchFamily="18" charset="0"/>
              </a:rPr>
              <a:t>(</a:t>
            </a:r>
            <a:r>
              <a:rPr lang="en-US" altLang="zh-TW" dirty="0" err="1">
                <a:latin typeface="Times New Roman" panose="02020603050405020304" pitchFamily="18" charset="0"/>
                <a:cs typeface="Times New Roman" panose="02020603050405020304" pitchFamily="18" charset="0"/>
              </a:rPr>
              <a:t>SubBytes</a:t>
            </a:r>
            <a:r>
              <a:rPr lang="en-US" altLang="zh-TW" dirty="0">
                <a:latin typeface="Times New Roman" panose="02020603050405020304" pitchFamily="18" charset="0"/>
                <a:cs typeface="Times New Roman" panose="02020603050405020304" pitchFamily="18" charset="0"/>
              </a:rPr>
              <a:t>)</a:t>
            </a:r>
            <a:r>
              <a:rPr lang="zh-TW" altLang="en-US" dirty="0"/>
              <a:t>屬於非線性替代的轉換，透過將狀態矩陣的每個位元組藉由替換盒</a:t>
            </a:r>
            <a:r>
              <a:rPr lang="en-US" altLang="zh-TW" dirty="0">
                <a:latin typeface="Times New Roman" panose="02020603050405020304" pitchFamily="18" charset="0"/>
                <a:cs typeface="Times New Roman" panose="02020603050405020304" pitchFamily="18" charset="0"/>
              </a:rPr>
              <a:t>(S-box)</a:t>
            </a:r>
            <a:r>
              <a:rPr lang="zh-TW" altLang="en-US" dirty="0"/>
              <a:t>做替換藉此混淆明文。</a:t>
            </a:r>
            <a:endParaRPr lang="en-US" altLang="zh-TW" dirty="0"/>
          </a:p>
          <a:p>
            <a:pPr marL="400050" lvl="1" indent="0">
              <a:buFont typeface="Franklin Gothic Book" panose="020B0503020102020204" pitchFamily="34" charset="0"/>
              <a:buNone/>
            </a:pPr>
            <a:endParaRPr lang="en-US" altLang="zh-TW" dirty="0"/>
          </a:p>
        </p:txBody>
      </p:sp>
    </p:spTree>
    <p:extLst>
      <p:ext uri="{BB962C8B-B14F-4D97-AF65-F5344CB8AC3E}">
        <p14:creationId xmlns:p14="http://schemas.microsoft.com/office/powerpoint/2010/main" val="3123932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7">
            <a:extLst>
              <a:ext uri="{FF2B5EF4-FFF2-40B4-BE49-F238E27FC236}">
                <a16:creationId xmlns:a16="http://schemas.microsoft.com/office/drawing/2014/main" id="{50A1CA76-C346-4F60-87B5-813990ADE8D1}"/>
              </a:ext>
            </a:extLst>
          </p:cNvPr>
          <p:cNvGraphicFramePr>
            <a:graphicFrameLocks noGrp="1"/>
          </p:cNvGraphicFramePr>
          <p:nvPr>
            <p:ph idx="1"/>
            <p:extLst>
              <p:ext uri="{D42A27DB-BD31-4B8C-83A1-F6EECF244321}">
                <p14:modId xmlns:p14="http://schemas.microsoft.com/office/powerpoint/2010/main" val="1845039904"/>
              </p:ext>
            </p:extLst>
          </p:nvPr>
        </p:nvGraphicFramePr>
        <p:xfrm>
          <a:off x="3554262" y="596265"/>
          <a:ext cx="8228160" cy="6156960"/>
        </p:xfrm>
        <a:graphic>
          <a:graphicData uri="http://schemas.openxmlformats.org/drawingml/2006/table">
            <a:tbl>
              <a:tblPr bandRow="1">
                <a:tableStyleId>{5C22544A-7EE6-4342-B048-85BDC9FD1C3A}</a:tableStyleId>
              </a:tblPr>
              <a:tblGrid>
                <a:gridCol w="457120">
                  <a:extLst>
                    <a:ext uri="{9D8B030D-6E8A-4147-A177-3AD203B41FA5}">
                      <a16:colId xmlns:a16="http://schemas.microsoft.com/office/drawing/2014/main" val="616464353"/>
                    </a:ext>
                  </a:extLst>
                </a:gridCol>
                <a:gridCol w="457120">
                  <a:extLst>
                    <a:ext uri="{9D8B030D-6E8A-4147-A177-3AD203B41FA5}">
                      <a16:colId xmlns:a16="http://schemas.microsoft.com/office/drawing/2014/main" val="2651536911"/>
                    </a:ext>
                  </a:extLst>
                </a:gridCol>
                <a:gridCol w="457120">
                  <a:extLst>
                    <a:ext uri="{9D8B030D-6E8A-4147-A177-3AD203B41FA5}">
                      <a16:colId xmlns:a16="http://schemas.microsoft.com/office/drawing/2014/main" val="3005648937"/>
                    </a:ext>
                  </a:extLst>
                </a:gridCol>
                <a:gridCol w="457120">
                  <a:extLst>
                    <a:ext uri="{9D8B030D-6E8A-4147-A177-3AD203B41FA5}">
                      <a16:colId xmlns:a16="http://schemas.microsoft.com/office/drawing/2014/main" val="444142686"/>
                    </a:ext>
                  </a:extLst>
                </a:gridCol>
                <a:gridCol w="457120">
                  <a:extLst>
                    <a:ext uri="{9D8B030D-6E8A-4147-A177-3AD203B41FA5}">
                      <a16:colId xmlns:a16="http://schemas.microsoft.com/office/drawing/2014/main" val="1487098281"/>
                    </a:ext>
                  </a:extLst>
                </a:gridCol>
                <a:gridCol w="457120">
                  <a:extLst>
                    <a:ext uri="{9D8B030D-6E8A-4147-A177-3AD203B41FA5}">
                      <a16:colId xmlns:a16="http://schemas.microsoft.com/office/drawing/2014/main" val="769711005"/>
                    </a:ext>
                  </a:extLst>
                </a:gridCol>
                <a:gridCol w="457120">
                  <a:extLst>
                    <a:ext uri="{9D8B030D-6E8A-4147-A177-3AD203B41FA5}">
                      <a16:colId xmlns:a16="http://schemas.microsoft.com/office/drawing/2014/main" val="1892088942"/>
                    </a:ext>
                  </a:extLst>
                </a:gridCol>
                <a:gridCol w="457120">
                  <a:extLst>
                    <a:ext uri="{9D8B030D-6E8A-4147-A177-3AD203B41FA5}">
                      <a16:colId xmlns:a16="http://schemas.microsoft.com/office/drawing/2014/main" val="2880804034"/>
                    </a:ext>
                  </a:extLst>
                </a:gridCol>
                <a:gridCol w="457120">
                  <a:extLst>
                    <a:ext uri="{9D8B030D-6E8A-4147-A177-3AD203B41FA5}">
                      <a16:colId xmlns:a16="http://schemas.microsoft.com/office/drawing/2014/main" val="2952194145"/>
                    </a:ext>
                  </a:extLst>
                </a:gridCol>
                <a:gridCol w="457120">
                  <a:extLst>
                    <a:ext uri="{9D8B030D-6E8A-4147-A177-3AD203B41FA5}">
                      <a16:colId xmlns:a16="http://schemas.microsoft.com/office/drawing/2014/main" val="1629968722"/>
                    </a:ext>
                  </a:extLst>
                </a:gridCol>
                <a:gridCol w="457120">
                  <a:extLst>
                    <a:ext uri="{9D8B030D-6E8A-4147-A177-3AD203B41FA5}">
                      <a16:colId xmlns:a16="http://schemas.microsoft.com/office/drawing/2014/main" val="2033606513"/>
                    </a:ext>
                  </a:extLst>
                </a:gridCol>
                <a:gridCol w="457120">
                  <a:extLst>
                    <a:ext uri="{9D8B030D-6E8A-4147-A177-3AD203B41FA5}">
                      <a16:colId xmlns:a16="http://schemas.microsoft.com/office/drawing/2014/main" val="184238406"/>
                    </a:ext>
                  </a:extLst>
                </a:gridCol>
                <a:gridCol w="457120">
                  <a:extLst>
                    <a:ext uri="{9D8B030D-6E8A-4147-A177-3AD203B41FA5}">
                      <a16:colId xmlns:a16="http://schemas.microsoft.com/office/drawing/2014/main" val="3977357039"/>
                    </a:ext>
                  </a:extLst>
                </a:gridCol>
                <a:gridCol w="457120">
                  <a:extLst>
                    <a:ext uri="{9D8B030D-6E8A-4147-A177-3AD203B41FA5}">
                      <a16:colId xmlns:a16="http://schemas.microsoft.com/office/drawing/2014/main" val="2091481924"/>
                    </a:ext>
                  </a:extLst>
                </a:gridCol>
                <a:gridCol w="457120">
                  <a:extLst>
                    <a:ext uri="{9D8B030D-6E8A-4147-A177-3AD203B41FA5}">
                      <a16:colId xmlns:a16="http://schemas.microsoft.com/office/drawing/2014/main" val="2702557020"/>
                    </a:ext>
                  </a:extLst>
                </a:gridCol>
                <a:gridCol w="457120">
                  <a:extLst>
                    <a:ext uri="{9D8B030D-6E8A-4147-A177-3AD203B41FA5}">
                      <a16:colId xmlns:a16="http://schemas.microsoft.com/office/drawing/2014/main" val="3546099140"/>
                    </a:ext>
                  </a:extLst>
                </a:gridCol>
                <a:gridCol w="457120">
                  <a:extLst>
                    <a:ext uri="{9D8B030D-6E8A-4147-A177-3AD203B41FA5}">
                      <a16:colId xmlns:a16="http://schemas.microsoft.com/office/drawing/2014/main" val="3913807072"/>
                    </a:ext>
                  </a:extLst>
                </a:gridCol>
                <a:gridCol w="457120">
                  <a:extLst>
                    <a:ext uri="{9D8B030D-6E8A-4147-A177-3AD203B41FA5}">
                      <a16:colId xmlns:a16="http://schemas.microsoft.com/office/drawing/2014/main" val="2083868805"/>
                    </a:ext>
                  </a:extLst>
                </a:gridCol>
              </a:tblGrid>
              <a:tr h="324039">
                <a:tc rowSpan="2" gridSpan="2">
                  <a:txBody>
                    <a:bodyPr/>
                    <a:lstStyle/>
                    <a:p>
                      <a:r>
                        <a:rPr lang="en-US" altLang="zh-TW" sz="2400" dirty="0">
                          <a:latin typeface="Times New Roman" panose="02020603050405020304" pitchFamily="18" charset="0"/>
                          <a:cs typeface="Times New Roman" panose="02020603050405020304" pitchFamily="18" charset="0"/>
                        </a:rPr>
                        <a:t>S-box</a:t>
                      </a:r>
                      <a:endParaRPr lang="zh-TW" altLang="en-US" sz="2400" dirty="0">
                        <a:latin typeface="Times New Roman" panose="02020603050405020304" pitchFamily="18" charset="0"/>
                        <a:cs typeface="Times New Roman" panose="02020603050405020304" pitchFamily="18" charset="0"/>
                      </a:endParaRPr>
                    </a:p>
                  </a:txBody>
                  <a:tcPr/>
                </a:tc>
                <a:tc rowSpan="2" hMerge="1">
                  <a:txBody>
                    <a:bodyPr/>
                    <a:lstStyle/>
                    <a:p>
                      <a:endParaRPr lang="zh-TW" altLang="en-US" sz="1600" dirty="0">
                        <a:latin typeface="Times New Roman" panose="02020603050405020304" pitchFamily="18" charset="0"/>
                        <a:cs typeface="Times New Roman" panose="02020603050405020304" pitchFamily="18" charset="0"/>
                      </a:endParaRPr>
                    </a:p>
                  </a:txBody>
                  <a:tcPr/>
                </a:tc>
                <a:tc gridSpan="16">
                  <a:txBody>
                    <a:bodyPr/>
                    <a:lstStyle/>
                    <a:p>
                      <a:pPr algn="ctr"/>
                      <a:r>
                        <a:rPr lang="en-US" altLang="zh-TW" sz="2400" dirty="0">
                          <a:latin typeface="Times New Roman" panose="02020603050405020304" pitchFamily="18" charset="0"/>
                          <a:cs typeface="Times New Roman" panose="02020603050405020304" pitchFamily="18" charset="0"/>
                        </a:rPr>
                        <a:t>Col  Index</a:t>
                      </a:r>
                      <a:endParaRPr lang="zh-TW" altLang="en-US" sz="2400" dirty="0">
                        <a:latin typeface="Times New Roman" panose="02020603050405020304" pitchFamily="18" charset="0"/>
                        <a:cs typeface="Times New Roman" panose="02020603050405020304" pitchFamily="18" charset="0"/>
                      </a:endParaRPr>
                    </a:p>
                  </a:txBody>
                  <a:tcPr/>
                </a:tc>
                <a:tc hMerge="1">
                  <a:txBody>
                    <a:bodyPr/>
                    <a:lstStyle/>
                    <a:p>
                      <a:endParaRPr lang="zh-TW" altLang="en-US" sz="1600" dirty="0">
                        <a:latin typeface="Times New Roman" panose="02020603050405020304" pitchFamily="18" charset="0"/>
                        <a:cs typeface="Times New Roman" panose="02020603050405020304" pitchFamily="18" charset="0"/>
                      </a:endParaRPr>
                    </a:p>
                  </a:txBody>
                  <a:tcPr/>
                </a:tc>
                <a:tc hMerge="1">
                  <a:txBody>
                    <a:bodyPr/>
                    <a:lstStyle/>
                    <a:p>
                      <a:endParaRPr lang="zh-TW" altLang="en-US" sz="1600" dirty="0">
                        <a:latin typeface="Times New Roman" panose="02020603050405020304" pitchFamily="18" charset="0"/>
                        <a:cs typeface="Times New Roman" panose="02020603050405020304" pitchFamily="18" charset="0"/>
                      </a:endParaRPr>
                    </a:p>
                  </a:txBody>
                  <a:tcPr/>
                </a:tc>
                <a:tc hMerge="1">
                  <a:txBody>
                    <a:bodyPr/>
                    <a:lstStyle/>
                    <a:p>
                      <a:endParaRPr lang="zh-TW" altLang="en-US" sz="1600" dirty="0">
                        <a:latin typeface="Times New Roman" panose="02020603050405020304" pitchFamily="18" charset="0"/>
                        <a:cs typeface="Times New Roman" panose="02020603050405020304" pitchFamily="18" charset="0"/>
                      </a:endParaRPr>
                    </a:p>
                  </a:txBody>
                  <a:tcPr/>
                </a:tc>
                <a:tc hMerge="1">
                  <a:txBody>
                    <a:bodyPr/>
                    <a:lstStyle/>
                    <a:p>
                      <a:endParaRPr lang="zh-TW" altLang="en-US" sz="1600" dirty="0">
                        <a:latin typeface="Times New Roman" panose="02020603050405020304" pitchFamily="18" charset="0"/>
                        <a:cs typeface="Times New Roman" panose="02020603050405020304" pitchFamily="18" charset="0"/>
                      </a:endParaRPr>
                    </a:p>
                  </a:txBody>
                  <a:tcPr/>
                </a:tc>
                <a:tc hMerge="1">
                  <a:txBody>
                    <a:bodyPr/>
                    <a:lstStyle/>
                    <a:p>
                      <a:endParaRPr lang="zh-TW" altLang="en-US" sz="1600" dirty="0">
                        <a:latin typeface="Times New Roman" panose="02020603050405020304" pitchFamily="18" charset="0"/>
                        <a:cs typeface="Times New Roman" panose="02020603050405020304" pitchFamily="18" charset="0"/>
                      </a:endParaRPr>
                    </a:p>
                  </a:txBody>
                  <a:tcPr/>
                </a:tc>
                <a:tc hMerge="1">
                  <a:txBody>
                    <a:bodyPr/>
                    <a:lstStyle/>
                    <a:p>
                      <a:endParaRPr lang="zh-TW" altLang="en-US" sz="1600" dirty="0">
                        <a:latin typeface="Times New Roman" panose="02020603050405020304" pitchFamily="18" charset="0"/>
                        <a:cs typeface="Times New Roman" panose="02020603050405020304" pitchFamily="18" charset="0"/>
                      </a:endParaRPr>
                    </a:p>
                  </a:txBody>
                  <a:tcPr/>
                </a:tc>
                <a:tc hMerge="1">
                  <a:txBody>
                    <a:bodyPr/>
                    <a:lstStyle/>
                    <a:p>
                      <a:endParaRPr lang="zh-TW" altLang="en-US" sz="1600" dirty="0">
                        <a:latin typeface="Times New Roman" panose="02020603050405020304" pitchFamily="18" charset="0"/>
                        <a:cs typeface="Times New Roman" panose="02020603050405020304" pitchFamily="18" charset="0"/>
                      </a:endParaRPr>
                    </a:p>
                  </a:txBody>
                  <a:tcPr/>
                </a:tc>
                <a:tc hMerge="1">
                  <a:txBody>
                    <a:bodyPr/>
                    <a:lstStyle/>
                    <a:p>
                      <a:endParaRPr lang="zh-TW" altLang="en-US" sz="1600" dirty="0">
                        <a:latin typeface="Times New Roman" panose="02020603050405020304" pitchFamily="18" charset="0"/>
                        <a:cs typeface="Times New Roman" panose="02020603050405020304" pitchFamily="18" charset="0"/>
                      </a:endParaRPr>
                    </a:p>
                  </a:txBody>
                  <a:tcPr/>
                </a:tc>
                <a:tc hMerge="1">
                  <a:txBody>
                    <a:bodyPr/>
                    <a:lstStyle/>
                    <a:p>
                      <a:endParaRPr lang="zh-TW" altLang="en-US" sz="1600" dirty="0">
                        <a:latin typeface="Times New Roman" panose="02020603050405020304" pitchFamily="18" charset="0"/>
                        <a:cs typeface="Times New Roman" panose="02020603050405020304" pitchFamily="18" charset="0"/>
                      </a:endParaRPr>
                    </a:p>
                  </a:txBody>
                  <a:tcPr/>
                </a:tc>
                <a:tc hMerge="1">
                  <a:txBody>
                    <a:bodyPr/>
                    <a:lstStyle/>
                    <a:p>
                      <a:endParaRPr lang="zh-TW" altLang="en-US" sz="1600" dirty="0">
                        <a:latin typeface="Times New Roman" panose="02020603050405020304" pitchFamily="18" charset="0"/>
                        <a:cs typeface="Times New Roman" panose="02020603050405020304" pitchFamily="18" charset="0"/>
                      </a:endParaRPr>
                    </a:p>
                  </a:txBody>
                  <a:tcPr/>
                </a:tc>
                <a:tc hMerge="1">
                  <a:txBody>
                    <a:bodyPr/>
                    <a:lstStyle/>
                    <a:p>
                      <a:endParaRPr lang="zh-TW" altLang="en-US" sz="1600" dirty="0">
                        <a:latin typeface="Times New Roman" panose="02020603050405020304" pitchFamily="18" charset="0"/>
                        <a:cs typeface="Times New Roman" panose="02020603050405020304" pitchFamily="18" charset="0"/>
                      </a:endParaRPr>
                    </a:p>
                  </a:txBody>
                  <a:tcPr/>
                </a:tc>
                <a:tc hMerge="1">
                  <a:txBody>
                    <a:bodyPr/>
                    <a:lstStyle/>
                    <a:p>
                      <a:endParaRPr lang="zh-TW" altLang="en-US" sz="1600" dirty="0">
                        <a:latin typeface="Times New Roman" panose="02020603050405020304" pitchFamily="18" charset="0"/>
                        <a:cs typeface="Times New Roman" panose="02020603050405020304" pitchFamily="18" charset="0"/>
                      </a:endParaRPr>
                    </a:p>
                  </a:txBody>
                  <a:tcPr/>
                </a:tc>
                <a:tc hMerge="1">
                  <a:txBody>
                    <a:bodyPr/>
                    <a:lstStyle/>
                    <a:p>
                      <a:endParaRPr lang="zh-TW" altLang="en-US" sz="1600" dirty="0">
                        <a:latin typeface="Times New Roman" panose="02020603050405020304" pitchFamily="18" charset="0"/>
                        <a:cs typeface="Times New Roman" panose="02020603050405020304" pitchFamily="18" charset="0"/>
                      </a:endParaRPr>
                    </a:p>
                  </a:txBody>
                  <a:tcPr/>
                </a:tc>
                <a:tc hMerge="1">
                  <a:txBody>
                    <a:bodyPr/>
                    <a:lstStyle/>
                    <a:p>
                      <a:endParaRPr lang="zh-TW" altLang="en-US" sz="1600" dirty="0">
                        <a:latin typeface="Times New Roman" panose="02020603050405020304" pitchFamily="18" charset="0"/>
                        <a:cs typeface="Times New Roman" panose="02020603050405020304" pitchFamily="18" charset="0"/>
                      </a:endParaRPr>
                    </a:p>
                  </a:txBody>
                  <a:tcPr/>
                </a:tc>
                <a:tc hMerge="1">
                  <a:txBody>
                    <a:bodyPr/>
                    <a:lstStyle/>
                    <a:p>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88812443"/>
                  </a:ext>
                </a:extLst>
              </a:tr>
              <a:tr h="324039">
                <a:tc gridSpan="2" vMerge="1">
                  <a:txBody>
                    <a:bodyPr/>
                    <a:lstStyle/>
                    <a:p>
                      <a:endParaRPr lang="zh-TW" altLang="en-US" sz="1600" dirty="0">
                        <a:latin typeface="Times New Roman" panose="02020603050405020304" pitchFamily="18" charset="0"/>
                        <a:cs typeface="Times New Roman" panose="02020603050405020304" pitchFamily="18" charset="0"/>
                      </a:endParaRPr>
                    </a:p>
                  </a:txBody>
                  <a:tcPr/>
                </a:tc>
                <a:tc hMerge="1" vMerge="1">
                  <a:txBody>
                    <a:bodyPr/>
                    <a:lstStyle/>
                    <a:p>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3</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5</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7</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8</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9</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A</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B</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C</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D</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E</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F</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48580579"/>
                  </a:ext>
                </a:extLst>
              </a:tr>
              <a:tr h="324039">
                <a:tc rowSpan="16">
                  <a:txBody>
                    <a:bodyPr/>
                    <a:lstStyle/>
                    <a:p>
                      <a:pPr algn="ctr"/>
                      <a:endParaRPr lang="en-US" altLang="zh-TW" sz="2400" dirty="0">
                        <a:latin typeface="Times New Roman" panose="02020603050405020304" pitchFamily="18" charset="0"/>
                        <a:cs typeface="Times New Roman" panose="02020603050405020304" pitchFamily="18" charset="0"/>
                      </a:endParaRPr>
                    </a:p>
                    <a:p>
                      <a:pPr algn="ctr"/>
                      <a:endParaRPr lang="en-US" altLang="zh-TW" sz="2400" dirty="0">
                        <a:latin typeface="Times New Roman" panose="02020603050405020304" pitchFamily="18" charset="0"/>
                        <a:cs typeface="Times New Roman" panose="02020603050405020304" pitchFamily="18" charset="0"/>
                      </a:endParaRPr>
                    </a:p>
                    <a:p>
                      <a:pPr algn="ctr"/>
                      <a:endParaRPr lang="en-US" altLang="zh-TW" sz="2400" dirty="0">
                        <a:latin typeface="Times New Roman" panose="02020603050405020304" pitchFamily="18" charset="0"/>
                        <a:cs typeface="Times New Roman" panose="02020603050405020304" pitchFamily="18" charset="0"/>
                      </a:endParaRPr>
                    </a:p>
                    <a:p>
                      <a:pPr algn="ctr"/>
                      <a:r>
                        <a:rPr lang="en-US" altLang="zh-TW" sz="2400" dirty="0">
                          <a:latin typeface="Times New Roman" panose="02020603050405020304" pitchFamily="18" charset="0"/>
                          <a:cs typeface="Times New Roman" panose="02020603050405020304" pitchFamily="18" charset="0"/>
                        </a:rPr>
                        <a:t>Row</a:t>
                      </a:r>
                    </a:p>
                    <a:p>
                      <a:pPr algn="ctr"/>
                      <a:endParaRPr lang="en-US" altLang="zh-TW" sz="2400" dirty="0">
                        <a:latin typeface="Times New Roman" panose="02020603050405020304" pitchFamily="18" charset="0"/>
                        <a:cs typeface="Times New Roman" panose="02020603050405020304" pitchFamily="18" charset="0"/>
                      </a:endParaRPr>
                    </a:p>
                    <a:p>
                      <a:pPr algn="ctr"/>
                      <a:r>
                        <a:rPr lang="en-US" altLang="zh-TW" sz="2400" dirty="0">
                          <a:latin typeface="Times New Roman" panose="02020603050405020304" pitchFamily="18" charset="0"/>
                          <a:cs typeface="Times New Roman" panose="02020603050405020304" pitchFamily="18" charset="0"/>
                        </a:rPr>
                        <a:t>I</a:t>
                      </a:r>
                    </a:p>
                    <a:p>
                      <a:pPr algn="ctr"/>
                      <a:r>
                        <a:rPr lang="en-US" altLang="zh-TW" sz="2400" dirty="0" err="1">
                          <a:latin typeface="Times New Roman" panose="02020603050405020304" pitchFamily="18" charset="0"/>
                          <a:cs typeface="Times New Roman" panose="02020603050405020304" pitchFamily="18" charset="0"/>
                        </a:rPr>
                        <a:t>ndex</a:t>
                      </a:r>
                      <a:endParaRPr lang="zh-TW" altLang="en-US" sz="24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63</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7c</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77</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7b</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f2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6b</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6f</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c5</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30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01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67</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2b</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err="1"/>
                        <a:t>fe</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d7</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ab</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76</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47114740"/>
                  </a:ext>
                </a:extLst>
              </a:tr>
              <a:tr h="324039">
                <a:tc vMerge="1">
                  <a:txBody>
                    <a:bodyPr/>
                    <a:lstStyle/>
                    <a:p>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ca</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82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c9</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7f</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fa</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59</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47</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f0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ad</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d4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a2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err="1"/>
                        <a:t>af</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9c</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a4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72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c0</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86115697"/>
                  </a:ext>
                </a:extLst>
              </a:tr>
              <a:tr h="324039">
                <a:tc vMerge="1">
                  <a:txBody>
                    <a:bodyPr/>
                    <a:lstStyle/>
                    <a:p>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b7</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err="1"/>
                        <a:t>fd</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93</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26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36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3f</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f7</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cc</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34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a5</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e5</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f1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71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d8</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31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15</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72909196"/>
                  </a:ext>
                </a:extLst>
              </a:tr>
              <a:tr h="324039">
                <a:tc vMerge="1">
                  <a:txBody>
                    <a:bodyPr/>
                    <a:lstStyle/>
                    <a:p>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3</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04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c7</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23</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c3</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18</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96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05</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9a</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07</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12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80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e2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eb</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27</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b2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75</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59933740"/>
                  </a:ext>
                </a:extLst>
              </a:tr>
              <a:tr h="324039">
                <a:tc vMerge="1">
                  <a:txBody>
                    <a:bodyPr/>
                    <a:lstStyle/>
                    <a:p>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09</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83</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2c</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1a</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1b</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6e</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5a</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a0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52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3b</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d6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b3</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29</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e3</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2f</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84</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91956535"/>
                  </a:ext>
                </a:extLst>
              </a:tr>
              <a:tr h="324039">
                <a:tc vMerge="1">
                  <a:txBody>
                    <a:bodyPr/>
                    <a:lstStyle/>
                    <a:p>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5</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53</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d1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00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ed</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20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fc</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b1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5b</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6a</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err="1"/>
                        <a:t>cb</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be</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39</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4a</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4c</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58</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err="1"/>
                        <a:t>Ef</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0209018"/>
                  </a:ext>
                </a:extLst>
              </a:tr>
              <a:tr h="324039">
                <a:tc vMerge="1">
                  <a:txBody>
                    <a:bodyPr/>
                    <a:lstStyle/>
                    <a:p>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d0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err="1"/>
                        <a:t>ef</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aa</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fb</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43</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4d</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33</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85</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45</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f9</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02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7f</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50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3c</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9f</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A8</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19877245"/>
                  </a:ext>
                </a:extLst>
              </a:tr>
              <a:tr h="279098">
                <a:tc vMerge="1">
                  <a:txBody>
                    <a:bodyPr/>
                    <a:lstStyle/>
                    <a:p>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7</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51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a3</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40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8f</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92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9d</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38</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f5</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err="1"/>
                        <a:t>bc</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b6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da</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21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10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ff</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f3</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D2</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48923126"/>
                  </a:ext>
                </a:extLst>
              </a:tr>
              <a:tr h="324039">
                <a:tc vMerge="1">
                  <a:txBody>
                    <a:bodyPr/>
                    <a:lstStyle/>
                    <a:p>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8</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cd</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0c</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13</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err="1"/>
                        <a:t>ec</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5f</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97</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44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17</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c4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a7</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7e</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3d</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64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5d</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19</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73</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06136431"/>
                  </a:ext>
                </a:extLst>
              </a:tr>
              <a:tr h="324039">
                <a:tc vMerge="1">
                  <a:txBody>
                    <a:bodyPr/>
                    <a:lstStyle/>
                    <a:p>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9</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60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81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4f</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dc</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22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2a</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90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88</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46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err="1"/>
                        <a:t>ee</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b8</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14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de</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5e</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0b</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Db</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10888098"/>
                  </a:ext>
                </a:extLst>
              </a:tr>
              <a:tr h="324039">
                <a:tc vMerge="1">
                  <a:txBody>
                    <a:bodyPr/>
                    <a:lstStyle/>
                    <a:p>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A</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e0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32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3a</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0a</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49</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06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24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5c</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c2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d3</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ac</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62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91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95</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e4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79</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83460362"/>
                  </a:ext>
                </a:extLst>
              </a:tr>
              <a:tr h="324039">
                <a:tc vMerge="1">
                  <a:txBody>
                    <a:bodyPr/>
                    <a:lstStyle/>
                    <a:p>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B</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e7</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c8</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37</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6d</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8d</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d5</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4e</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a9</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6c</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56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f4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err="1"/>
                        <a:t>ea</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65</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7a</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ae</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08</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23822808"/>
                  </a:ext>
                </a:extLst>
              </a:tr>
              <a:tr h="324039">
                <a:tc vMerge="1">
                  <a:txBody>
                    <a:bodyPr/>
                    <a:lstStyle/>
                    <a:p>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C</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err="1"/>
                        <a:t>ba</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78</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25</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2e</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1c</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a6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b4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c6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e8</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dd</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74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1f</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4b</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bd</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8b</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8a</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54536734"/>
                  </a:ext>
                </a:extLst>
              </a:tr>
              <a:tr h="324039">
                <a:tc vMerge="1">
                  <a:txBody>
                    <a:bodyPr/>
                    <a:lstStyle/>
                    <a:p>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D</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70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3e</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b5</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66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48</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03</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f6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0e</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61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35</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57</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b9</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86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c1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1d</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9e</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63249896"/>
                  </a:ext>
                </a:extLst>
              </a:tr>
              <a:tr h="324039">
                <a:tc vMerge="1">
                  <a:txBody>
                    <a:bodyPr/>
                    <a:lstStyle/>
                    <a:p>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E</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e1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f8</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98</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11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69</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d9</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8e</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94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9b</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1e</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87</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e9</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err="1"/>
                        <a:t>ce</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55</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28</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df</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70178072"/>
                  </a:ext>
                </a:extLst>
              </a:tr>
              <a:tr h="324039">
                <a:tc vMerge="1">
                  <a:txBody>
                    <a:bodyPr/>
                    <a:lstStyle/>
                    <a:p>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F</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8c</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a1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89</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0d</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bf</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e6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42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68</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41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99</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2d</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0f</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b0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54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bb</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t>16</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47705088"/>
                  </a:ext>
                </a:extLst>
              </a:tr>
            </a:tbl>
          </a:graphicData>
        </a:graphic>
      </p:graphicFrame>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697032" y="428415"/>
            <a:ext cx="2857230" cy="1002449"/>
          </a:xfrm>
        </p:spPr>
        <p:txBody>
          <a:bodyPr>
            <a:normAutofit/>
          </a:bodyPr>
          <a:lstStyle/>
          <a:p>
            <a:r>
              <a:rPr lang="en-US" altLang="zh-TW" sz="4000" dirty="0"/>
              <a:t>S-box</a:t>
            </a:r>
            <a:r>
              <a:rPr lang="zh-TW" altLang="en-US" sz="4000" dirty="0"/>
              <a:t>函數</a:t>
            </a:r>
          </a:p>
        </p:txBody>
      </p:sp>
    </p:spTree>
    <p:extLst>
      <p:ext uri="{BB962C8B-B14F-4D97-AF65-F5344CB8AC3E}">
        <p14:creationId xmlns:p14="http://schemas.microsoft.com/office/powerpoint/2010/main" val="1899538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677982" y="503888"/>
            <a:ext cx="8596668" cy="1002449"/>
          </a:xfrm>
        </p:spPr>
        <p:txBody>
          <a:bodyPr>
            <a:normAutofit/>
          </a:bodyPr>
          <a:lstStyle/>
          <a:p>
            <a:r>
              <a:rPr lang="en-US" altLang="zh-TW" sz="4000" dirty="0"/>
              <a:t>S-box</a:t>
            </a:r>
            <a:r>
              <a:rPr lang="zh-TW" altLang="en-US" sz="4000" dirty="0"/>
              <a:t>函數</a:t>
            </a:r>
          </a:p>
        </p:txBody>
      </p:sp>
      <mc:AlternateContent xmlns:mc="http://schemas.openxmlformats.org/markup-compatibility/2006" xmlns:a14="http://schemas.microsoft.com/office/drawing/2010/main">
        <mc:Choice Requires="a14">
          <p:sp>
            <p:nvSpPr>
              <p:cNvPr id="8" name="內容版面配置區 7">
                <a:extLst>
                  <a:ext uri="{FF2B5EF4-FFF2-40B4-BE49-F238E27FC236}">
                    <a16:creationId xmlns:a16="http://schemas.microsoft.com/office/drawing/2014/main" id="{59BD5B2C-64E9-476E-8120-FBB84F581872}"/>
                  </a:ext>
                </a:extLst>
              </p:cNvPr>
              <p:cNvSpPr>
                <a:spLocks noGrp="1"/>
              </p:cNvSpPr>
              <p:nvPr>
                <p:ph idx="1"/>
              </p:nvPr>
            </p:nvSpPr>
            <p:spPr>
              <a:xfrm>
                <a:off x="1910616" y="1706362"/>
                <a:ext cx="9986110" cy="4188287"/>
              </a:xfrm>
            </p:spPr>
            <p:txBody>
              <a:bodyPr>
                <a:normAutofit fontScale="92500" lnSpcReduction="10000"/>
              </a:bodyPr>
              <a:lstStyle/>
              <a:p>
                <a:r>
                  <a:rPr lang="zh-TW" altLang="en-US" sz="2000" dirty="0"/>
                  <a:t>先將要替換的位元組以</a:t>
                </a:r>
                <a:r>
                  <a:rPr lang="en-US" altLang="zh-TW" sz="2000" dirty="0"/>
                  <a:t>GF(</a:t>
                </a:r>
                <a14:m>
                  <m:oMath xmlns:m="http://schemas.openxmlformats.org/officeDocument/2006/math">
                    <m:sSup>
                      <m:sSupPr>
                        <m:ctrlPr>
                          <a:rPr lang="en-US" altLang="zh-TW" sz="2000" i="1" smtClean="0">
                            <a:latin typeface="Cambria Math" panose="02040503050406030204" pitchFamily="18" charset="0"/>
                          </a:rPr>
                        </m:ctrlPr>
                      </m:sSupPr>
                      <m:e>
                        <m:r>
                          <a:rPr lang="en-US" altLang="zh-TW" sz="2000" i="1">
                            <a:latin typeface="Cambria Math" panose="02040503050406030204" pitchFamily="18" charset="0"/>
                          </a:rPr>
                          <m:t>2</m:t>
                        </m:r>
                      </m:e>
                      <m:sup>
                        <m:r>
                          <a:rPr lang="en-US" altLang="zh-TW" sz="2000" i="1">
                            <a:latin typeface="Cambria Math" panose="02040503050406030204" pitchFamily="18" charset="0"/>
                          </a:rPr>
                          <m:t>8</m:t>
                        </m:r>
                      </m:sup>
                    </m:sSup>
                  </m:oMath>
                </a14:m>
                <a:r>
                  <a:rPr lang="en-US" altLang="zh-TW" sz="2000" dirty="0"/>
                  <a:t>)</a:t>
                </a:r>
                <a:r>
                  <a:rPr lang="zh-TW" altLang="en-US" sz="2000" dirty="0"/>
                  <a:t>的形式表示，求得在</a:t>
                </a:r>
                <a:r>
                  <a:rPr lang="en-US" altLang="zh-TW" sz="2000" dirty="0"/>
                  <a:t>GF(</a:t>
                </a:r>
                <a14:m>
                  <m:oMath xmlns:m="http://schemas.openxmlformats.org/officeDocument/2006/math">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2</m:t>
                        </m:r>
                      </m:e>
                      <m:sup>
                        <m:r>
                          <a:rPr lang="en-US" altLang="zh-TW" sz="2000" i="1">
                            <a:latin typeface="Cambria Math" panose="02040503050406030204" pitchFamily="18" charset="0"/>
                          </a:rPr>
                          <m:t>8</m:t>
                        </m:r>
                      </m:sup>
                    </m:sSup>
                  </m:oMath>
                </a14:m>
                <a:r>
                  <a:rPr lang="en-US" altLang="zh-TW" sz="2000" dirty="0"/>
                  <a:t>)</a:t>
                </a:r>
                <a:r>
                  <a:rPr lang="zh-TW" altLang="en-US" sz="2000" dirty="0"/>
                  <a:t>中的乘法反元素。</a:t>
                </a:r>
                <a:endParaRPr lang="en-US" altLang="zh-TW" sz="2000" dirty="0"/>
              </a:p>
              <a:p>
                <a:r>
                  <a:rPr lang="zh-TW" altLang="en-US" sz="2000" dirty="0"/>
                  <a:t>再經由仿射</a:t>
                </a:r>
                <a:r>
                  <a:rPr lang="en-US" altLang="zh-TW" sz="2000" dirty="0"/>
                  <a:t>(Affine)</a:t>
                </a:r>
                <a:r>
                  <a:rPr lang="zh-TW" altLang="en-US" sz="2000" dirty="0"/>
                  <a:t>運算如下</a:t>
                </a:r>
                <a:r>
                  <a:rPr lang="en-US" altLang="zh-TW" sz="2000" dirty="0"/>
                  <a:t>:</a:t>
                </a:r>
              </a:p>
              <a:p>
                <a:endParaRPr lang="en-US" altLang="zh-TW" sz="2000" dirty="0"/>
              </a:p>
              <a:p>
                <a:pPr marL="400050" lvl="1" indent="0">
                  <a:buNone/>
                </a:pPr>
                <a14:m>
                  <m:oMath xmlns:m="http://schemas.openxmlformats.org/officeDocument/2006/math">
                    <m:d>
                      <m:dPr>
                        <m:begChr m:val="["/>
                        <m:endChr m:val="]"/>
                        <m:ctrlPr>
                          <a:rPr lang="en-US" altLang="zh-TW" sz="2800" i="1" smtClean="0">
                            <a:latin typeface="Cambria Math" panose="02040503050406030204" pitchFamily="18" charset="0"/>
                          </a:rPr>
                        </m:ctrlPr>
                      </m:dPr>
                      <m:e>
                        <m:m>
                          <m:mPr>
                            <m:mcs>
                              <m:mc>
                                <m:mcPr>
                                  <m:count m:val="1"/>
                                  <m:mcJc m:val="center"/>
                                </m:mcPr>
                              </m:mc>
                            </m:mcs>
                            <m:ctrlPr>
                              <a:rPr lang="en-US" altLang="zh-TW" sz="2800" i="1" smtClean="0">
                                <a:latin typeface="Cambria Math" panose="02040503050406030204" pitchFamily="18" charset="0"/>
                              </a:rPr>
                            </m:ctrlPr>
                          </m:mPr>
                          <m:mr>
                            <m:e>
                              <m:acc>
                                <m:accPr>
                                  <m:chr m:val="́"/>
                                  <m:ctrlPr>
                                    <a:rPr lang="en-US" altLang="zh-TW" sz="2800" i="1" smtClean="0">
                                      <a:latin typeface="Cambria Math" panose="02040503050406030204" pitchFamily="18" charset="0"/>
                                    </a:rPr>
                                  </m:ctrlPr>
                                </m:accPr>
                                <m:e>
                                  <m:r>
                                    <a:rPr lang="en-US" altLang="zh-TW" sz="2800" b="0" i="1" smtClean="0">
                                      <a:latin typeface="Cambria Math" panose="02040503050406030204" pitchFamily="18" charset="0"/>
                                    </a:rPr>
                                    <m:t>𝑏</m:t>
                                  </m:r>
                                  <m:r>
                                    <a:rPr lang="en-US" altLang="zh-TW" sz="2800" b="0" i="1" smtClean="0">
                                      <a:latin typeface="Cambria Math" panose="02040503050406030204" pitchFamily="18" charset="0"/>
                                    </a:rPr>
                                    <m:t>0</m:t>
                                  </m:r>
                                </m:e>
                              </m:acc>
                            </m:e>
                          </m:mr>
                          <m:mr>
                            <m:e>
                              <m:acc>
                                <m:accPr>
                                  <m:chr m:val="́"/>
                                  <m:ctrlPr>
                                    <a:rPr lang="en-US" altLang="zh-TW" sz="2800" i="1" smtClean="0">
                                      <a:latin typeface="Cambria Math" panose="02040503050406030204" pitchFamily="18" charset="0"/>
                                    </a:rPr>
                                  </m:ctrlPr>
                                </m:accPr>
                                <m:e>
                                  <m:r>
                                    <a:rPr lang="en-US" altLang="zh-TW" sz="2800" b="0" i="1" smtClean="0">
                                      <a:latin typeface="Cambria Math" panose="02040503050406030204" pitchFamily="18" charset="0"/>
                                    </a:rPr>
                                    <m:t>𝑏</m:t>
                                  </m:r>
                                  <m:r>
                                    <a:rPr lang="en-US" altLang="zh-TW" sz="2800" b="0" i="1" smtClean="0">
                                      <a:latin typeface="Cambria Math" panose="02040503050406030204" pitchFamily="18" charset="0"/>
                                    </a:rPr>
                                    <m:t>1</m:t>
                                  </m:r>
                                </m:e>
                              </m:acc>
                            </m:e>
                          </m:mr>
                          <m:mr>
                            <m:e>
                              <m:acc>
                                <m:accPr>
                                  <m:chr m:val="́"/>
                                  <m:ctrlPr>
                                    <a:rPr lang="en-US" altLang="zh-TW" sz="2800" i="1" smtClean="0">
                                      <a:latin typeface="Cambria Math" panose="02040503050406030204" pitchFamily="18" charset="0"/>
                                    </a:rPr>
                                  </m:ctrlPr>
                                </m:accPr>
                                <m:e>
                                  <m:r>
                                    <a:rPr lang="en-US" altLang="zh-TW" sz="2800" b="0" i="1" smtClean="0">
                                      <a:latin typeface="Cambria Math" panose="02040503050406030204" pitchFamily="18" charset="0"/>
                                    </a:rPr>
                                    <m:t>𝑏</m:t>
                                  </m:r>
                                  <m:r>
                                    <a:rPr lang="en-US" altLang="zh-TW" sz="2800" b="0" i="1" smtClean="0">
                                      <a:latin typeface="Cambria Math" panose="02040503050406030204" pitchFamily="18" charset="0"/>
                                    </a:rPr>
                                    <m:t>2</m:t>
                                  </m:r>
                                </m:e>
                              </m:acc>
                            </m:e>
                          </m:mr>
                          <m:mr>
                            <m:e>
                              <m:acc>
                                <m:accPr>
                                  <m:chr m:val="́"/>
                                  <m:ctrlPr>
                                    <a:rPr lang="en-US" altLang="zh-TW" sz="2800" i="1" smtClean="0">
                                      <a:latin typeface="Cambria Math" panose="02040503050406030204" pitchFamily="18" charset="0"/>
                                    </a:rPr>
                                  </m:ctrlPr>
                                </m:accPr>
                                <m:e>
                                  <m:r>
                                    <a:rPr lang="en-US" altLang="zh-TW" sz="2800" b="0" i="1" smtClean="0">
                                      <a:latin typeface="Cambria Math" panose="02040503050406030204" pitchFamily="18" charset="0"/>
                                    </a:rPr>
                                    <m:t>𝑏</m:t>
                                  </m:r>
                                  <m:r>
                                    <a:rPr lang="en-US" altLang="zh-TW" sz="2800" b="0" i="1" smtClean="0">
                                      <a:latin typeface="Cambria Math" panose="02040503050406030204" pitchFamily="18" charset="0"/>
                                    </a:rPr>
                                    <m:t>3</m:t>
                                  </m:r>
                                </m:e>
                              </m:acc>
                            </m:e>
                          </m:mr>
                          <m:mr>
                            <m:e>
                              <m:acc>
                                <m:accPr>
                                  <m:chr m:val="́"/>
                                  <m:ctrlPr>
                                    <a:rPr lang="en-US" altLang="zh-TW" sz="2800" i="1" smtClean="0">
                                      <a:latin typeface="Cambria Math" panose="02040503050406030204" pitchFamily="18" charset="0"/>
                                    </a:rPr>
                                  </m:ctrlPr>
                                </m:accPr>
                                <m:e>
                                  <m:r>
                                    <a:rPr lang="en-US" altLang="zh-TW" sz="2800" b="0" i="1" smtClean="0">
                                      <a:latin typeface="Cambria Math" panose="02040503050406030204" pitchFamily="18" charset="0"/>
                                    </a:rPr>
                                    <m:t>𝑏</m:t>
                                  </m:r>
                                  <m:r>
                                    <a:rPr lang="en-US" altLang="zh-TW" sz="2800" b="0" i="1" smtClean="0">
                                      <a:latin typeface="Cambria Math" panose="02040503050406030204" pitchFamily="18" charset="0"/>
                                    </a:rPr>
                                    <m:t>4</m:t>
                                  </m:r>
                                </m:e>
                              </m:acc>
                            </m:e>
                          </m:mr>
                          <m:mr>
                            <m:e>
                              <m:acc>
                                <m:accPr>
                                  <m:chr m:val="́"/>
                                  <m:ctrlPr>
                                    <a:rPr lang="en-US" altLang="zh-TW" sz="2800" i="1" smtClean="0">
                                      <a:latin typeface="Cambria Math" panose="02040503050406030204" pitchFamily="18" charset="0"/>
                                    </a:rPr>
                                  </m:ctrlPr>
                                </m:accPr>
                                <m:e>
                                  <m:r>
                                    <a:rPr lang="en-US" altLang="zh-TW" sz="2800" b="0" i="1" smtClean="0">
                                      <a:latin typeface="Cambria Math" panose="02040503050406030204" pitchFamily="18" charset="0"/>
                                    </a:rPr>
                                    <m:t>𝑏</m:t>
                                  </m:r>
                                  <m:r>
                                    <a:rPr lang="en-US" altLang="zh-TW" sz="2800" b="0" i="1" smtClean="0">
                                      <a:latin typeface="Cambria Math" panose="02040503050406030204" pitchFamily="18" charset="0"/>
                                    </a:rPr>
                                    <m:t>5</m:t>
                                  </m:r>
                                </m:e>
                              </m:acc>
                            </m:e>
                          </m:mr>
                          <m:mr>
                            <m:e>
                              <m:acc>
                                <m:accPr>
                                  <m:chr m:val="́"/>
                                  <m:ctrlPr>
                                    <a:rPr lang="en-US" altLang="zh-TW" sz="2800" i="1" smtClean="0">
                                      <a:latin typeface="Cambria Math" panose="02040503050406030204" pitchFamily="18" charset="0"/>
                                    </a:rPr>
                                  </m:ctrlPr>
                                </m:accPr>
                                <m:e>
                                  <m:r>
                                    <a:rPr lang="en-US" altLang="zh-TW" sz="2800" b="0" i="1" smtClean="0">
                                      <a:latin typeface="Cambria Math" panose="02040503050406030204" pitchFamily="18" charset="0"/>
                                    </a:rPr>
                                    <m:t>𝑏</m:t>
                                  </m:r>
                                  <m:r>
                                    <a:rPr lang="en-US" altLang="zh-TW" sz="2800" b="0" i="1" smtClean="0">
                                      <a:latin typeface="Cambria Math" panose="02040503050406030204" pitchFamily="18" charset="0"/>
                                    </a:rPr>
                                    <m:t>6</m:t>
                                  </m:r>
                                </m:e>
                              </m:acc>
                            </m:e>
                          </m:mr>
                          <m:mr>
                            <m:e>
                              <m:acc>
                                <m:accPr>
                                  <m:chr m:val="́"/>
                                  <m:ctrlPr>
                                    <a:rPr lang="en-US" altLang="zh-TW" sz="2800" i="1" smtClean="0">
                                      <a:latin typeface="Cambria Math" panose="02040503050406030204" pitchFamily="18" charset="0"/>
                                    </a:rPr>
                                  </m:ctrlPr>
                                </m:accPr>
                                <m:e>
                                  <m:r>
                                    <a:rPr lang="en-US" altLang="zh-TW" sz="2800" b="0" i="1" smtClean="0">
                                      <a:latin typeface="Cambria Math" panose="02040503050406030204" pitchFamily="18" charset="0"/>
                                    </a:rPr>
                                    <m:t>𝑏</m:t>
                                  </m:r>
                                  <m:r>
                                    <a:rPr lang="en-US" altLang="zh-TW" sz="2800" b="0" i="1" smtClean="0">
                                      <a:latin typeface="Cambria Math" panose="02040503050406030204" pitchFamily="18" charset="0"/>
                                    </a:rPr>
                                    <m:t>7</m:t>
                                  </m:r>
                                </m:e>
                              </m:acc>
                            </m:e>
                          </m:mr>
                        </m:m>
                      </m:e>
                    </m:d>
                    <m:r>
                      <a:rPr lang="en-US" altLang="zh-TW" sz="2800" b="0" i="0" smtClean="0">
                        <a:latin typeface="Cambria Math" panose="02040503050406030204" pitchFamily="18" charset="0"/>
                      </a:rPr>
                      <m:t>   </m:t>
                    </m:r>
                    <m:r>
                      <a:rPr lang="en-US" altLang="zh-TW" sz="2800" b="0" i="1" smtClean="0">
                        <a:latin typeface="Cambria Math" panose="02040503050406030204" pitchFamily="18" charset="0"/>
                      </a:rPr>
                      <m:t>=</m:t>
                    </m:r>
                  </m:oMath>
                </a14:m>
                <a:r>
                  <a:rPr lang="en-US" altLang="zh-TW" sz="2800" dirty="0">
                    <a:sym typeface="Symbol" panose="05050102010706020507" pitchFamily="18" charset="2"/>
                  </a:rPr>
                  <a:t>    </a:t>
                </a:r>
                <a14:m>
                  <m:oMath xmlns:m="http://schemas.openxmlformats.org/officeDocument/2006/math">
                    <m:d>
                      <m:dPr>
                        <m:begChr m:val="["/>
                        <m:endChr m:val="]"/>
                        <m:ctrlPr>
                          <a:rPr lang="en-US" altLang="zh-TW" sz="2800" i="1" smtClean="0">
                            <a:latin typeface="Cambria Math" panose="02040503050406030204" pitchFamily="18" charset="0"/>
                            <a:sym typeface="Symbol" panose="05050102010706020507" pitchFamily="18" charset="2"/>
                          </a:rPr>
                        </m:ctrlPr>
                      </m:dPr>
                      <m:e>
                        <m:m>
                          <m:mPr>
                            <m:mcs>
                              <m:mc>
                                <m:mcPr>
                                  <m:count m:val="8"/>
                                  <m:mcJc m:val="center"/>
                                </m:mcPr>
                              </m:mc>
                            </m:mcs>
                            <m:ctrlPr>
                              <a:rPr lang="en-US" altLang="zh-TW" sz="2800" i="1" smtClean="0">
                                <a:latin typeface="Cambria Math" panose="02040503050406030204" pitchFamily="18" charset="0"/>
                                <a:sym typeface="Symbol" panose="05050102010706020507" pitchFamily="18" charset="2"/>
                              </a:rPr>
                            </m:ctrlPr>
                          </m:mPr>
                          <m:mr>
                            <m:e>
                              <m:r>
                                <m:rPr>
                                  <m:brk m:alnAt="7"/>
                                </m:rP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0</m:t>
                              </m:r>
                            </m:e>
                            <m:e>
                              <m:r>
                                <a:rPr lang="en-US" altLang="zh-TW" sz="2800" b="0" i="1" smtClean="0">
                                  <a:latin typeface="Cambria Math" panose="02040503050406030204" pitchFamily="18" charset="0"/>
                                  <a:sym typeface="Symbol" panose="05050102010706020507" pitchFamily="18" charset="2"/>
                                </a:rPr>
                                <m:t>0</m:t>
                              </m:r>
                            </m:e>
                            <m:e>
                              <m:r>
                                <a:rPr lang="en-US" altLang="zh-TW" sz="2800" b="0" i="1" smtClean="0">
                                  <a:latin typeface="Cambria Math" panose="02040503050406030204" pitchFamily="18" charset="0"/>
                                  <a:sym typeface="Symbol" panose="05050102010706020507" pitchFamily="18" charset="2"/>
                                </a:rPr>
                                <m:t>0</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mr>
                          <m:mr>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0</m:t>
                              </m:r>
                            </m:e>
                            <m:e>
                              <m:r>
                                <a:rPr lang="en-US" altLang="zh-TW" sz="2800" b="0" i="1" smtClean="0">
                                  <a:latin typeface="Cambria Math" panose="02040503050406030204" pitchFamily="18" charset="0"/>
                                  <a:sym typeface="Symbol" panose="05050102010706020507" pitchFamily="18" charset="2"/>
                                </a:rPr>
                                <m:t>0</m:t>
                              </m:r>
                            </m:e>
                            <m:e>
                              <m:r>
                                <a:rPr lang="en-US" altLang="zh-TW" sz="2800" b="0" i="1" smtClean="0">
                                  <a:latin typeface="Cambria Math" panose="02040503050406030204" pitchFamily="18" charset="0"/>
                                  <a:sym typeface="Symbol" panose="05050102010706020507" pitchFamily="18" charset="2"/>
                                </a:rPr>
                                <m:t>0</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mr>
                          <m:mr>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0</m:t>
                              </m:r>
                            </m:e>
                            <m:e>
                              <m:r>
                                <a:rPr lang="en-US" altLang="zh-TW" sz="2800" b="0" i="1" smtClean="0">
                                  <a:latin typeface="Cambria Math" panose="02040503050406030204" pitchFamily="18" charset="0"/>
                                  <a:sym typeface="Symbol" panose="05050102010706020507" pitchFamily="18" charset="2"/>
                                </a:rPr>
                                <m:t>0</m:t>
                              </m:r>
                            </m:e>
                            <m:e>
                              <m:r>
                                <a:rPr lang="en-US" altLang="zh-TW" sz="2800" b="0" i="1" smtClean="0">
                                  <a:latin typeface="Cambria Math" panose="02040503050406030204" pitchFamily="18" charset="0"/>
                                  <a:sym typeface="Symbol" panose="05050102010706020507" pitchFamily="18" charset="2"/>
                                </a:rPr>
                                <m:t>0</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mr>
                          <m:mr>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0</m:t>
                              </m:r>
                            </m:e>
                            <m:e>
                              <m:r>
                                <a:rPr lang="en-US" altLang="zh-TW" sz="2800" b="0" i="1" smtClean="0">
                                  <a:latin typeface="Cambria Math" panose="02040503050406030204" pitchFamily="18" charset="0"/>
                                  <a:sym typeface="Symbol" panose="05050102010706020507" pitchFamily="18" charset="2"/>
                                </a:rPr>
                                <m:t>0</m:t>
                              </m:r>
                            </m:e>
                            <m:e>
                              <m:r>
                                <a:rPr lang="en-US" altLang="zh-TW" sz="2800" b="0" i="1" smtClean="0">
                                  <a:latin typeface="Cambria Math" panose="02040503050406030204" pitchFamily="18" charset="0"/>
                                  <a:sym typeface="Symbol" panose="05050102010706020507" pitchFamily="18" charset="2"/>
                                </a:rPr>
                                <m:t>0</m:t>
                              </m:r>
                            </m:e>
                            <m:e>
                              <m:r>
                                <a:rPr lang="en-US" altLang="zh-TW" sz="2800" b="0" i="1" smtClean="0">
                                  <a:latin typeface="Cambria Math" panose="02040503050406030204" pitchFamily="18" charset="0"/>
                                  <a:sym typeface="Symbol" panose="05050102010706020507" pitchFamily="18" charset="2"/>
                                </a:rPr>
                                <m:t>1</m:t>
                              </m:r>
                            </m:e>
                          </m:mr>
                          <m:mr>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0</m:t>
                              </m:r>
                            </m:e>
                            <m:e>
                              <m:r>
                                <a:rPr lang="en-US" altLang="zh-TW" sz="2800" b="0" i="1" smtClean="0">
                                  <a:latin typeface="Cambria Math" panose="02040503050406030204" pitchFamily="18" charset="0"/>
                                  <a:sym typeface="Symbol" panose="05050102010706020507" pitchFamily="18" charset="2"/>
                                </a:rPr>
                                <m:t>0</m:t>
                              </m:r>
                            </m:e>
                            <m:e>
                              <m:r>
                                <a:rPr lang="en-US" altLang="zh-TW" sz="2800" b="0" i="1" smtClean="0">
                                  <a:latin typeface="Cambria Math" panose="02040503050406030204" pitchFamily="18" charset="0"/>
                                  <a:sym typeface="Symbol" panose="05050102010706020507" pitchFamily="18" charset="2"/>
                                </a:rPr>
                                <m:t>0</m:t>
                              </m:r>
                            </m:e>
                          </m:mr>
                          <m:mr>
                            <m:e>
                              <m:r>
                                <a:rPr lang="en-US" altLang="zh-TW" sz="2800" b="0" i="1" smtClean="0">
                                  <a:latin typeface="Cambria Math" panose="02040503050406030204" pitchFamily="18" charset="0"/>
                                  <a:sym typeface="Symbol" panose="05050102010706020507" pitchFamily="18" charset="2"/>
                                </a:rPr>
                                <m:t>0</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0</m:t>
                              </m:r>
                            </m:e>
                            <m:e>
                              <m:r>
                                <a:rPr lang="en-US" altLang="zh-TW" sz="2800" b="0" i="1" smtClean="0">
                                  <a:latin typeface="Cambria Math" panose="02040503050406030204" pitchFamily="18" charset="0"/>
                                  <a:sym typeface="Symbol" panose="05050102010706020507" pitchFamily="18" charset="2"/>
                                </a:rPr>
                                <m:t>0</m:t>
                              </m:r>
                            </m:e>
                          </m:mr>
                          <m:mr>
                            <m:e>
                              <m:r>
                                <a:rPr lang="en-US" altLang="zh-TW" sz="2800" b="0" i="1" smtClean="0">
                                  <a:latin typeface="Cambria Math" panose="02040503050406030204" pitchFamily="18" charset="0"/>
                                  <a:sym typeface="Symbol" panose="05050102010706020507" pitchFamily="18" charset="2"/>
                                </a:rPr>
                                <m:t>0</m:t>
                              </m:r>
                            </m:e>
                            <m:e>
                              <m:r>
                                <a:rPr lang="en-US" altLang="zh-TW" sz="2800" b="0" i="1" smtClean="0">
                                  <a:latin typeface="Cambria Math" panose="02040503050406030204" pitchFamily="18" charset="0"/>
                                  <a:sym typeface="Symbol" panose="05050102010706020507" pitchFamily="18" charset="2"/>
                                </a:rPr>
                                <m:t>0</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0</m:t>
                              </m:r>
                            </m:e>
                          </m:mr>
                          <m:mr>
                            <m:e>
                              <m:r>
                                <a:rPr lang="en-US" altLang="zh-TW" sz="2800" b="0" i="1" smtClean="0">
                                  <a:latin typeface="Cambria Math" panose="02040503050406030204" pitchFamily="18" charset="0"/>
                                  <a:sym typeface="Symbol" panose="05050102010706020507" pitchFamily="18" charset="2"/>
                                </a:rPr>
                                <m:t>0</m:t>
                              </m:r>
                            </m:e>
                            <m:e>
                              <m:r>
                                <a:rPr lang="en-US" altLang="zh-TW" sz="2800" b="0" i="1" smtClean="0">
                                  <a:latin typeface="Cambria Math" panose="02040503050406030204" pitchFamily="18" charset="0"/>
                                  <a:sym typeface="Symbol" panose="05050102010706020507" pitchFamily="18" charset="2"/>
                                </a:rPr>
                                <m:t>0</m:t>
                              </m:r>
                            </m:e>
                            <m:e>
                              <m:r>
                                <a:rPr lang="en-US" altLang="zh-TW" sz="2800" b="0" i="1" smtClean="0">
                                  <a:latin typeface="Cambria Math" panose="02040503050406030204" pitchFamily="18" charset="0"/>
                                  <a:sym typeface="Symbol" panose="05050102010706020507" pitchFamily="18" charset="2"/>
                                </a:rPr>
                                <m:t>0</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e>
                              <m:r>
                                <a:rPr lang="en-US" altLang="zh-TW" sz="2800" b="0" i="1" smtClean="0">
                                  <a:latin typeface="Cambria Math" panose="02040503050406030204" pitchFamily="18" charset="0"/>
                                  <a:sym typeface="Symbol" panose="05050102010706020507" pitchFamily="18" charset="2"/>
                                </a:rPr>
                                <m:t>1</m:t>
                              </m:r>
                            </m:e>
                          </m:mr>
                        </m:m>
                      </m:e>
                    </m:d>
                  </m:oMath>
                </a14:m>
                <a:r>
                  <a:rPr lang="en-US" altLang="zh-TW" sz="2800" dirty="0"/>
                  <a:t> </a:t>
                </a:r>
                <a14:m>
                  <m:oMath xmlns:m="http://schemas.openxmlformats.org/officeDocument/2006/math">
                    <m:d>
                      <m:dPr>
                        <m:begChr m:val="["/>
                        <m:endChr m:val="]"/>
                        <m:ctrlPr>
                          <a:rPr lang="en-US" altLang="zh-TW" sz="2800" i="1">
                            <a:latin typeface="Cambria Math" panose="02040503050406030204" pitchFamily="18" charset="0"/>
                          </a:rPr>
                        </m:ctrlPr>
                      </m:dPr>
                      <m:e>
                        <m:m>
                          <m:mPr>
                            <m:mcs>
                              <m:mc>
                                <m:mcPr>
                                  <m:count m:val="1"/>
                                  <m:mcJc m:val="center"/>
                                </m:mcPr>
                              </m:mc>
                            </m:mcs>
                            <m:ctrlPr>
                              <a:rPr lang="en-US" altLang="zh-TW" sz="2800" i="1">
                                <a:latin typeface="Cambria Math" panose="02040503050406030204" pitchFamily="18" charset="0"/>
                              </a:rPr>
                            </m:ctrlPr>
                          </m:mPr>
                          <m:mr>
                            <m:e>
                              <m:r>
                                <a:rPr lang="en-US" altLang="zh-TW" sz="2800" i="1">
                                  <a:latin typeface="Cambria Math" panose="02040503050406030204" pitchFamily="18" charset="0"/>
                                </a:rPr>
                                <m:t>𝑏</m:t>
                              </m:r>
                              <m:r>
                                <a:rPr lang="en-US" altLang="zh-TW" sz="2800" i="1">
                                  <a:latin typeface="Cambria Math" panose="02040503050406030204" pitchFamily="18" charset="0"/>
                                </a:rPr>
                                <m:t>0</m:t>
                              </m:r>
                            </m:e>
                          </m:mr>
                          <m:mr>
                            <m:e>
                              <m:r>
                                <a:rPr lang="en-US" altLang="zh-TW" sz="2800" i="1">
                                  <a:latin typeface="Cambria Math" panose="02040503050406030204" pitchFamily="18" charset="0"/>
                                </a:rPr>
                                <m:t>𝑏</m:t>
                              </m:r>
                              <m:r>
                                <a:rPr lang="en-US" altLang="zh-TW" sz="2800" i="1">
                                  <a:latin typeface="Cambria Math" panose="02040503050406030204" pitchFamily="18" charset="0"/>
                                </a:rPr>
                                <m:t>1</m:t>
                              </m:r>
                            </m:e>
                          </m:mr>
                          <m:mr>
                            <m:e>
                              <m:r>
                                <a:rPr lang="en-US" altLang="zh-TW" sz="2800" i="1">
                                  <a:latin typeface="Cambria Math" panose="02040503050406030204" pitchFamily="18" charset="0"/>
                                </a:rPr>
                                <m:t>𝑏</m:t>
                              </m:r>
                              <m:r>
                                <a:rPr lang="en-US" altLang="zh-TW" sz="2800" i="1">
                                  <a:latin typeface="Cambria Math" panose="02040503050406030204" pitchFamily="18" charset="0"/>
                                </a:rPr>
                                <m:t>2</m:t>
                              </m:r>
                            </m:e>
                          </m:mr>
                          <m:mr>
                            <m:e>
                              <m:r>
                                <a:rPr lang="en-US" altLang="zh-TW" sz="2800" i="1">
                                  <a:latin typeface="Cambria Math" panose="02040503050406030204" pitchFamily="18" charset="0"/>
                                </a:rPr>
                                <m:t>𝑏</m:t>
                              </m:r>
                              <m:r>
                                <a:rPr lang="en-US" altLang="zh-TW" sz="2800" i="1">
                                  <a:latin typeface="Cambria Math" panose="02040503050406030204" pitchFamily="18" charset="0"/>
                                </a:rPr>
                                <m:t>3</m:t>
                              </m:r>
                            </m:e>
                          </m:mr>
                          <m:mr>
                            <m:e>
                              <m:r>
                                <a:rPr lang="en-US" altLang="zh-TW" sz="2800" i="1">
                                  <a:latin typeface="Cambria Math" panose="02040503050406030204" pitchFamily="18" charset="0"/>
                                </a:rPr>
                                <m:t>𝑏</m:t>
                              </m:r>
                              <m:r>
                                <a:rPr lang="en-US" altLang="zh-TW" sz="2800" i="1" smtClean="0">
                                  <a:latin typeface="Cambria Math" panose="02040503050406030204" pitchFamily="18" charset="0"/>
                                </a:rPr>
                                <m:t>4</m:t>
                              </m:r>
                            </m:e>
                          </m:mr>
                          <m:mr>
                            <m:e>
                              <m:r>
                                <a:rPr lang="en-US" altLang="zh-TW" sz="2800" i="1">
                                  <a:latin typeface="Cambria Math" panose="02040503050406030204" pitchFamily="18" charset="0"/>
                                </a:rPr>
                                <m:t>𝑏</m:t>
                              </m:r>
                              <m:r>
                                <a:rPr lang="en-US" altLang="zh-TW" sz="2800" i="1">
                                  <a:latin typeface="Cambria Math" panose="02040503050406030204" pitchFamily="18" charset="0"/>
                                </a:rPr>
                                <m:t>5</m:t>
                              </m:r>
                            </m:e>
                          </m:mr>
                          <m:mr>
                            <m:e>
                              <m:r>
                                <a:rPr lang="en-US" altLang="zh-TW" sz="2800" i="1">
                                  <a:latin typeface="Cambria Math" panose="02040503050406030204" pitchFamily="18" charset="0"/>
                                </a:rPr>
                                <m:t>𝑏</m:t>
                              </m:r>
                              <m:r>
                                <a:rPr lang="en-US" altLang="zh-TW" sz="2800" i="1">
                                  <a:latin typeface="Cambria Math" panose="02040503050406030204" pitchFamily="18" charset="0"/>
                                </a:rPr>
                                <m:t>6</m:t>
                              </m:r>
                            </m:e>
                          </m:mr>
                          <m:mr>
                            <m:e>
                              <m:r>
                                <a:rPr lang="en-US" altLang="zh-TW" sz="2800" i="1">
                                  <a:latin typeface="Cambria Math" panose="02040503050406030204" pitchFamily="18" charset="0"/>
                                </a:rPr>
                                <m:t>𝑏</m:t>
                              </m:r>
                              <m:r>
                                <a:rPr lang="en-US" altLang="zh-TW" sz="2800" i="1">
                                  <a:latin typeface="Cambria Math" panose="02040503050406030204" pitchFamily="18" charset="0"/>
                                </a:rPr>
                                <m:t>7</m:t>
                              </m:r>
                            </m:e>
                          </m:mr>
                        </m:m>
                      </m:e>
                    </m:d>
                  </m:oMath>
                </a14:m>
                <a:r>
                  <a:rPr lang="zh-TW" altLang="en-US" sz="2800" dirty="0">
                    <a:sym typeface="Symbol" panose="05050102010706020507" pitchFamily="18" charset="2"/>
                  </a:rPr>
                  <a:t>    </a:t>
                </a:r>
                <a:r>
                  <a:rPr lang="en-US" altLang="zh-TW" sz="2800" dirty="0">
                    <a:sym typeface="Symbol" panose="05050102010706020507" pitchFamily="18" charset="2"/>
                  </a:rPr>
                  <a:t>+   </a:t>
                </a:r>
                <a:r>
                  <a:rPr lang="zh-TW" altLang="en-US" sz="2800" dirty="0">
                    <a:sym typeface="Symbol" panose="05050102010706020507" pitchFamily="18" charset="2"/>
                  </a:rPr>
                  <a:t> </a:t>
                </a:r>
                <a14:m>
                  <m:oMath xmlns:m="http://schemas.openxmlformats.org/officeDocument/2006/math">
                    <m:d>
                      <m:dPr>
                        <m:begChr m:val="["/>
                        <m:endChr m:val="]"/>
                        <m:ctrlPr>
                          <a:rPr lang="en-US" altLang="zh-TW" sz="2800" i="1">
                            <a:latin typeface="Cambria Math" panose="02040503050406030204" pitchFamily="18" charset="0"/>
                          </a:rPr>
                        </m:ctrlPr>
                      </m:dPr>
                      <m:e>
                        <m:m>
                          <m:mPr>
                            <m:mcs>
                              <m:mc>
                                <m:mcPr>
                                  <m:count m:val="1"/>
                                  <m:mcJc m:val="center"/>
                                </m:mcPr>
                              </m:mc>
                            </m:mcs>
                            <m:ctrlPr>
                              <a:rPr lang="en-US" altLang="zh-TW" sz="2800" i="1">
                                <a:latin typeface="Cambria Math" panose="02040503050406030204" pitchFamily="18" charset="0"/>
                              </a:rPr>
                            </m:ctrlPr>
                          </m:mPr>
                          <m:mr>
                            <m:e>
                              <m:r>
                                <m:rPr>
                                  <m:brk m:alnAt="7"/>
                                </m:rPr>
                                <a:rPr lang="en-US" altLang="zh-TW" sz="2800" b="0" i="1" smtClean="0">
                                  <a:latin typeface="Cambria Math" panose="02040503050406030204" pitchFamily="18" charset="0"/>
                                </a:rPr>
                                <m:t>1</m:t>
                              </m:r>
                            </m:e>
                          </m:mr>
                          <m:mr>
                            <m:e>
                              <m:r>
                                <a:rPr lang="en-US" altLang="zh-TW" sz="2800" b="0" i="1" smtClean="0">
                                  <a:latin typeface="Cambria Math" panose="02040503050406030204" pitchFamily="18" charset="0"/>
                                </a:rPr>
                                <m:t>1</m:t>
                              </m:r>
                            </m:e>
                          </m:mr>
                          <m:mr>
                            <m:e>
                              <m:r>
                                <a:rPr lang="en-US" altLang="zh-TW" sz="2800" b="0" i="1" smtClean="0">
                                  <a:latin typeface="Cambria Math" panose="02040503050406030204" pitchFamily="18" charset="0"/>
                                </a:rPr>
                                <m:t>0</m:t>
                              </m:r>
                            </m:e>
                          </m:mr>
                          <m:mr>
                            <m:e>
                              <m:r>
                                <a:rPr lang="en-US" altLang="zh-TW" sz="2800" b="0" i="1" smtClean="0">
                                  <a:latin typeface="Cambria Math" panose="02040503050406030204" pitchFamily="18" charset="0"/>
                                </a:rPr>
                                <m:t>0</m:t>
                              </m:r>
                            </m:e>
                          </m:mr>
                          <m:mr>
                            <m:e>
                              <m:r>
                                <a:rPr lang="en-US" altLang="zh-TW" sz="2800" b="0" i="1" smtClean="0">
                                  <a:latin typeface="Cambria Math" panose="02040503050406030204" pitchFamily="18" charset="0"/>
                                </a:rPr>
                                <m:t>0</m:t>
                              </m:r>
                            </m:e>
                          </m:mr>
                          <m:mr>
                            <m:e>
                              <m:r>
                                <a:rPr lang="en-US" altLang="zh-TW" sz="2800" b="0" i="1" smtClean="0">
                                  <a:latin typeface="Cambria Math" panose="02040503050406030204" pitchFamily="18" charset="0"/>
                                </a:rPr>
                                <m:t>1</m:t>
                              </m:r>
                            </m:e>
                          </m:mr>
                          <m:mr>
                            <m:e>
                              <m:r>
                                <a:rPr lang="en-US" altLang="zh-TW" sz="2800" b="0" i="1" smtClean="0">
                                  <a:latin typeface="Cambria Math" panose="02040503050406030204" pitchFamily="18" charset="0"/>
                                </a:rPr>
                                <m:t>1</m:t>
                              </m:r>
                            </m:e>
                          </m:mr>
                          <m:mr>
                            <m:e>
                              <m:r>
                                <a:rPr lang="en-US" altLang="zh-TW" sz="2800" b="0" i="1" smtClean="0">
                                  <a:latin typeface="Cambria Math" panose="02040503050406030204" pitchFamily="18" charset="0"/>
                                </a:rPr>
                                <m:t>0</m:t>
                              </m:r>
                            </m:e>
                          </m:mr>
                        </m:m>
                      </m:e>
                    </m:d>
                  </m:oMath>
                </a14:m>
                <a:endParaRPr lang="zh-TW" altLang="en-US" sz="2800" dirty="0"/>
              </a:p>
            </p:txBody>
          </p:sp>
        </mc:Choice>
        <mc:Fallback xmlns="">
          <p:sp>
            <p:nvSpPr>
              <p:cNvPr id="8" name="內容版面配置區 7">
                <a:extLst>
                  <a:ext uri="{FF2B5EF4-FFF2-40B4-BE49-F238E27FC236}">
                    <a16:creationId xmlns:a16="http://schemas.microsoft.com/office/drawing/2014/main" id="{59BD5B2C-64E9-476E-8120-FBB84F581872}"/>
                  </a:ext>
                </a:extLst>
              </p:cNvPr>
              <p:cNvSpPr>
                <a:spLocks noGrp="1" noRot="1" noChangeAspect="1" noMove="1" noResize="1" noEditPoints="1" noAdjustHandles="1" noChangeArrowheads="1" noChangeShapeType="1" noTextEdit="1"/>
              </p:cNvSpPr>
              <p:nvPr>
                <p:ph idx="1"/>
              </p:nvPr>
            </p:nvSpPr>
            <p:spPr>
              <a:xfrm>
                <a:off x="1910616" y="1706362"/>
                <a:ext cx="9986110" cy="4188287"/>
              </a:xfrm>
              <a:blipFill>
                <a:blip r:embed="rId3"/>
                <a:stretch>
                  <a:fillRect l="-488" t="-189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35999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677334" y="586654"/>
            <a:ext cx="8596668" cy="1002449"/>
          </a:xfrm>
        </p:spPr>
        <p:txBody>
          <a:bodyPr>
            <a:normAutofit/>
          </a:bodyPr>
          <a:lstStyle/>
          <a:p>
            <a:r>
              <a:rPr lang="en-US" altLang="zh-TW" sz="4000" dirty="0" err="1">
                <a:latin typeface="Times New Roman" panose="02020603050405020304" pitchFamily="18" charset="0"/>
                <a:cs typeface="Times New Roman" panose="02020603050405020304" pitchFamily="18" charset="0"/>
              </a:rPr>
              <a:t>ShiftRow</a:t>
            </a:r>
            <a:endParaRPr lang="zh-TW" altLang="en-US" sz="4000" dirty="0">
              <a:latin typeface="Times New Roman" panose="02020603050405020304" pitchFamily="18" charset="0"/>
              <a:cs typeface="Times New Roman" panose="02020603050405020304" pitchFamily="18" charset="0"/>
            </a:endParaRPr>
          </a:p>
        </p:txBody>
      </p:sp>
      <p:graphicFrame>
        <p:nvGraphicFramePr>
          <p:cNvPr id="10" name="表格 10">
            <a:extLst>
              <a:ext uri="{FF2B5EF4-FFF2-40B4-BE49-F238E27FC236}">
                <a16:creationId xmlns:a16="http://schemas.microsoft.com/office/drawing/2014/main" id="{2C1B7744-BE99-43EC-B979-89BC9B08BAD0}"/>
              </a:ext>
            </a:extLst>
          </p:cNvPr>
          <p:cNvGraphicFramePr>
            <a:graphicFrameLocks noGrp="1"/>
          </p:cNvGraphicFramePr>
          <p:nvPr>
            <p:ph idx="1"/>
            <p:extLst>
              <p:ext uri="{D42A27DB-BD31-4B8C-83A1-F6EECF244321}">
                <p14:modId xmlns:p14="http://schemas.microsoft.com/office/powerpoint/2010/main" val="2026480954"/>
              </p:ext>
            </p:extLst>
          </p:nvPr>
        </p:nvGraphicFramePr>
        <p:xfrm>
          <a:off x="1987945" y="3219543"/>
          <a:ext cx="2619424" cy="1483360"/>
        </p:xfrm>
        <a:graphic>
          <a:graphicData uri="http://schemas.openxmlformats.org/drawingml/2006/table">
            <a:tbl>
              <a:tblPr bandRow="1">
                <a:tableStyleId>{5C22544A-7EE6-4342-B048-85BDC9FD1C3A}</a:tableStyleId>
              </a:tblPr>
              <a:tblGrid>
                <a:gridCol w="668353">
                  <a:extLst>
                    <a:ext uri="{9D8B030D-6E8A-4147-A177-3AD203B41FA5}">
                      <a16:colId xmlns:a16="http://schemas.microsoft.com/office/drawing/2014/main" val="2163601620"/>
                    </a:ext>
                  </a:extLst>
                </a:gridCol>
                <a:gridCol w="650357">
                  <a:extLst>
                    <a:ext uri="{9D8B030D-6E8A-4147-A177-3AD203B41FA5}">
                      <a16:colId xmlns:a16="http://schemas.microsoft.com/office/drawing/2014/main" val="3200500126"/>
                    </a:ext>
                  </a:extLst>
                </a:gridCol>
                <a:gridCol w="650357">
                  <a:extLst>
                    <a:ext uri="{9D8B030D-6E8A-4147-A177-3AD203B41FA5}">
                      <a16:colId xmlns:a16="http://schemas.microsoft.com/office/drawing/2014/main" val="3739739361"/>
                    </a:ext>
                  </a:extLst>
                </a:gridCol>
                <a:gridCol w="650357">
                  <a:extLst>
                    <a:ext uri="{9D8B030D-6E8A-4147-A177-3AD203B41FA5}">
                      <a16:colId xmlns:a16="http://schemas.microsoft.com/office/drawing/2014/main" val="3899914105"/>
                    </a:ext>
                  </a:extLst>
                </a:gridCol>
              </a:tblGrid>
              <a:tr h="370840">
                <a:tc>
                  <a:txBody>
                    <a:bodyPr/>
                    <a:lstStyle/>
                    <a:p>
                      <a:r>
                        <a:rPr lang="en-US" altLang="zh-TW" sz="1600" b="0" dirty="0"/>
                        <a:t>In0</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In4</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In8</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In12</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69256051"/>
                  </a:ext>
                </a:extLst>
              </a:tr>
              <a:tr h="370840">
                <a:tc>
                  <a:txBody>
                    <a:bodyPr/>
                    <a:lstStyle/>
                    <a:p>
                      <a:r>
                        <a:rPr lang="en-US" altLang="zh-TW" sz="1600" b="0" dirty="0"/>
                        <a:t>In1</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In5</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In9</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In13</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7511706"/>
                  </a:ext>
                </a:extLst>
              </a:tr>
              <a:tr h="370840">
                <a:tc>
                  <a:txBody>
                    <a:bodyPr/>
                    <a:lstStyle/>
                    <a:p>
                      <a:r>
                        <a:rPr lang="en-US" altLang="zh-TW" sz="1600" b="0" dirty="0"/>
                        <a:t>In2</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In6</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In10</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In14</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40642321"/>
                  </a:ext>
                </a:extLst>
              </a:tr>
              <a:tr h="370840">
                <a:tc>
                  <a:txBody>
                    <a:bodyPr/>
                    <a:lstStyle/>
                    <a:p>
                      <a:r>
                        <a:rPr lang="en-US" altLang="zh-TW" sz="1600" b="0" dirty="0"/>
                        <a:t>In3</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In7</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In11</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In15</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1589945"/>
                  </a:ext>
                </a:extLst>
              </a:tr>
            </a:tbl>
          </a:graphicData>
        </a:graphic>
      </p:graphicFrame>
      <p:graphicFrame>
        <p:nvGraphicFramePr>
          <p:cNvPr id="8" name="表格 7">
            <a:extLst>
              <a:ext uri="{FF2B5EF4-FFF2-40B4-BE49-F238E27FC236}">
                <a16:creationId xmlns:a16="http://schemas.microsoft.com/office/drawing/2014/main" id="{654B8205-0D31-42F1-95E8-946D4C05FC1C}"/>
              </a:ext>
            </a:extLst>
          </p:cNvPr>
          <p:cNvGraphicFramePr>
            <a:graphicFrameLocks noGrp="1"/>
          </p:cNvGraphicFramePr>
          <p:nvPr>
            <p:extLst>
              <p:ext uri="{D42A27DB-BD31-4B8C-83A1-F6EECF244321}">
                <p14:modId xmlns:p14="http://schemas.microsoft.com/office/powerpoint/2010/main" val="4219143091"/>
              </p:ext>
            </p:extLst>
          </p:nvPr>
        </p:nvGraphicFramePr>
        <p:xfrm>
          <a:off x="8030189" y="3219543"/>
          <a:ext cx="2619424" cy="1483360"/>
        </p:xfrm>
        <a:graphic>
          <a:graphicData uri="http://schemas.openxmlformats.org/drawingml/2006/table">
            <a:tbl>
              <a:tblPr bandRow="1">
                <a:tableStyleId>{5C22544A-7EE6-4342-B048-85BDC9FD1C3A}</a:tableStyleId>
              </a:tblPr>
              <a:tblGrid>
                <a:gridCol w="654856">
                  <a:extLst>
                    <a:ext uri="{9D8B030D-6E8A-4147-A177-3AD203B41FA5}">
                      <a16:colId xmlns:a16="http://schemas.microsoft.com/office/drawing/2014/main" val="2739714024"/>
                    </a:ext>
                  </a:extLst>
                </a:gridCol>
                <a:gridCol w="654856">
                  <a:extLst>
                    <a:ext uri="{9D8B030D-6E8A-4147-A177-3AD203B41FA5}">
                      <a16:colId xmlns:a16="http://schemas.microsoft.com/office/drawing/2014/main" val="3149798557"/>
                    </a:ext>
                  </a:extLst>
                </a:gridCol>
                <a:gridCol w="654856">
                  <a:extLst>
                    <a:ext uri="{9D8B030D-6E8A-4147-A177-3AD203B41FA5}">
                      <a16:colId xmlns:a16="http://schemas.microsoft.com/office/drawing/2014/main" val="2045802355"/>
                    </a:ext>
                  </a:extLst>
                </a:gridCol>
                <a:gridCol w="654856">
                  <a:extLst>
                    <a:ext uri="{9D8B030D-6E8A-4147-A177-3AD203B41FA5}">
                      <a16:colId xmlns:a16="http://schemas.microsoft.com/office/drawing/2014/main" val="1114446188"/>
                    </a:ext>
                  </a:extLst>
                </a:gridCol>
              </a:tblGrid>
              <a:tr h="370840">
                <a:tc>
                  <a:txBody>
                    <a:bodyPr/>
                    <a:lstStyle/>
                    <a:p>
                      <a:r>
                        <a:rPr lang="en-US" altLang="zh-TW" sz="1600" b="0" dirty="0"/>
                        <a:t>In0</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In4</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In8</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In12</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0652655"/>
                  </a:ext>
                </a:extLst>
              </a:tr>
              <a:tr h="370840">
                <a:tc>
                  <a:txBody>
                    <a:bodyPr/>
                    <a:lstStyle/>
                    <a:p>
                      <a:r>
                        <a:rPr lang="en-US" altLang="zh-TW" sz="1600" b="0" dirty="0"/>
                        <a:t>In5</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In9</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In13</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1093943"/>
                  </a:ext>
                </a:extLst>
              </a:tr>
              <a:tr h="370840">
                <a:tc>
                  <a:txBody>
                    <a:bodyPr/>
                    <a:lstStyle/>
                    <a:p>
                      <a:r>
                        <a:rPr lang="en-US" altLang="zh-TW" sz="1600" b="0" dirty="0"/>
                        <a:t>In10</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In14</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In2</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In6</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15620258"/>
                  </a:ext>
                </a:extLst>
              </a:tr>
              <a:tr h="370840">
                <a:tc>
                  <a:txBody>
                    <a:bodyPr/>
                    <a:lstStyle/>
                    <a:p>
                      <a:r>
                        <a:rPr lang="en-US" altLang="zh-TW" sz="1600" b="0" dirty="0"/>
                        <a:t>In15</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In3</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In7</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In11</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07759575"/>
                  </a:ext>
                </a:extLst>
              </a:tr>
            </a:tbl>
          </a:graphicData>
        </a:graphic>
      </p:graphicFrame>
      <p:pic>
        <p:nvPicPr>
          <p:cNvPr id="14" name="圖片 13">
            <a:extLst>
              <a:ext uri="{FF2B5EF4-FFF2-40B4-BE49-F238E27FC236}">
                <a16:creationId xmlns:a16="http://schemas.microsoft.com/office/drawing/2014/main" id="{41213299-727F-4BD0-8F57-108E6A4D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079" y="3219543"/>
            <a:ext cx="1295400" cy="1409700"/>
          </a:xfrm>
          <a:prstGeom prst="rect">
            <a:avLst/>
          </a:prstGeom>
        </p:spPr>
      </p:pic>
      <p:sp>
        <p:nvSpPr>
          <p:cNvPr id="7" name="內容版面配置區 7">
            <a:extLst>
              <a:ext uri="{FF2B5EF4-FFF2-40B4-BE49-F238E27FC236}">
                <a16:creationId xmlns:a16="http://schemas.microsoft.com/office/drawing/2014/main" id="{3AEAC776-91E1-4729-AFD4-18AE880B7B47}"/>
              </a:ext>
            </a:extLst>
          </p:cNvPr>
          <p:cNvSpPr txBox="1">
            <a:spLocks/>
          </p:cNvSpPr>
          <p:nvPr/>
        </p:nvSpPr>
        <p:spPr>
          <a:xfrm>
            <a:off x="1147014" y="1589103"/>
            <a:ext cx="10809169" cy="4226387"/>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zh-TW" altLang="en-US" dirty="0"/>
              <a:t>在列位移運算中</a:t>
            </a:r>
            <a:r>
              <a:rPr lang="en-US" altLang="zh-TW" dirty="0"/>
              <a:t>(</a:t>
            </a:r>
            <a:r>
              <a:rPr lang="en-US" altLang="zh-TW" dirty="0" err="1"/>
              <a:t>ShiftRow</a:t>
            </a:r>
            <a:r>
              <a:rPr lang="en-US" altLang="zh-TW" dirty="0"/>
              <a:t>)</a:t>
            </a:r>
            <a:r>
              <a:rPr lang="zh-TW" altLang="en-US" dirty="0"/>
              <a:t>，除了第一列的位元組不進行移動之外，第二列需左移一個位元組，第三列需要左移兩個位元組，第四列需要左移三個位元組，如下圖所示。</a:t>
            </a:r>
          </a:p>
          <a:p>
            <a:pPr marL="400050" lvl="1" indent="0">
              <a:buFont typeface="Franklin Gothic Book" panose="020B0503020102020204" pitchFamily="34" charset="0"/>
              <a:buNone/>
            </a:pPr>
            <a:endParaRPr lang="en-US" altLang="zh-TW" dirty="0"/>
          </a:p>
        </p:txBody>
      </p:sp>
      <p:sp>
        <p:nvSpPr>
          <p:cNvPr id="3" name="箭號: 向右 2">
            <a:extLst>
              <a:ext uri="{FF2B5EF4-FFF2-40B4-BE49-F238E27FC236}">
                <a16:creationId xmlns:a16="http://schemas.microsoft.com/office/drawing/2014/main" id="{9E8287A5-8BB6-4946-918E-13B26CFFD880}"/>
              </a:ext>
            </a:extLst>
          </p:cNvPr>
          <p:cNvSpPr/>
          <p:nvPr/>
        </p:nvSpPr>
        <p:spPr>
          <a:xfrm>
            <a:off x="4876714" y="3794535"/>
            <a:ext cx="596457" cy="333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箭號: 向右 8">
            <a:extLst>
              <a:ext uri="{FF2B5EF4-FFF2-40B4-BE49-F238E27FC236}">
                <a16:creationId xmlns:a16="http://schemas.microsoft.com/office/drawing/2014/main" id="{7C7D1E92-82FC-45BD-9F9D-1EFBA5DACECA}"/>
              </a:ext>
            </a:extLst>
          </p:cNvPr>
          <p:cNvSpPr/>
          <p:nvPr/>
        </p:nvSpPr>
        <p:spPr>
          <a:xfrm>
            <a:off x="7200106" y="3757705"/>
            <a:ext cx="596457" cy="333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0196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697032" y="486164"/>
            <a:ext cx="8596668" cy="1002449"/>
          </a:xfrm>
        </p:spPr>
        <p:txBody>
          <a:bodyPr>
            <a:normAutofit/>
          </a:bodyPr>
          <a:lstStyle/>
          <a:p>
            <a:r>
              <a:rPr lang="en-US" altLang="zh-TW" sz="4000" dirty="0" err="1"/>
              <a:t>MixColumn</a:t>
            </a:r>
            <a:endParaRPr lang="zh-TW" altLang="en-US" sz="4000" dirty="0"/>
          </a:p>
        </p:txBody>
      </p:sp>
      <mc:AlternateContent xmlns:mc="http://schemas.openxmlformats.org/markup-compatibility/2006">
        <mc:Choice xmlns:a14="http://schemas.microsoft.com/office/drawing/2010/main" Requires="a14">
          <p:sp>
            <p:nvSpPr>
              <p:cNvPr id="8" name="內容版面配置區 7">
                <a:extLst>
                  <a:ext uri="{FF2B5EF4-FFF2-40B4-BE49-F238E27FC236}">
                    <a16:creationId xmlns:a16="http://schemas.microsoft.com/office/drawing/2014/main" id="{59BD5B2C-64E9-476E-8120-FBB84F581872}"/>
                  </a:ext>
                </a:extLst>
              </p:cNvPr>
              <p:cNvSpPr>
                <a:spLocks noGrp="1"/>
              </p:cNvSpPr>
              <p:nvPr>
                <p:ph idx="1"/>
              </p:nvPr>
            </p:nvSpPr>
            <p:spPr>
              <a:xfrm>
                <a:off x="1144706" y="1491326"/>
                <a:ext cx="10809169" cy="5058764"/>
              </a:xfrm>
            </p:spPr>
            <p:txBody>
              <a:bodyPr>
                <a:noAutofit/>
              </a:bodyPr>
              <a:lstStyle/>
              <a:p>
                <a:pPr algn="just"/>
                <a:r>
                  <a:rPr lang="zh-TW" altLang="en-US" dirty="0"/>
                  <a:t>在混和行運算</a:t>
                </a:r>
                <a:r>
                  <a:rPr lang="en-US" altLang="zh-TW" dirty="0"/>
                  <a:t>(</a:t>
                </a:r>
                <a:r>
                  <a:rPr lang="en-US" altLang="zh-TW" dirty="0" err="1"/>
                  <a:t>Mixcloumn</a:t>
                </a:r>
                <a:r>
                  <a:rPr lang="en-US" altLang="zh-TW" dirty="0"/>
                  <a:t>)</a:t>
                </a:r>
                <a:r>
                  <a:rPr lang="zh-TW" altLang="en-US" dirty="0"/>
                  <a:t>中，每一行的四個位元組透過線性轉換互相混合。進行轉換時，將行字元與一固定多項式</a:t>
                </a:r>
                <a14:m>
                  <m:oMath xmlns:m="http://schemas.openxmlformats.org/officeDocument/2006/math">
                    <m:r>
                      <a:rPr lang="en-US" altLang="zh-TW" b="0" i="1" smtClean="0">
                        <a:latin typeface="Cambria Math" panose="02040503050406030204" pitchFamily="18" charset="0"/>
                      </a:rPr>
                      <m:t>𝑎</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03</m:t>
                        </m:r>
                      </m:e>
                    </m:d>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b="0" i="1" smtClean="0">
                            <a:latin typeface="Cambria Math" panose="02040503050406030204" pitchFamily="18" charset="0"/>
                          </a:rPr>
                          <m:t>3</m:t>
                        </m:r>
                      </m:sup>
                    </m:sSup>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r>
                          <a:rPr lang="en-US" altLang="zh-TW" i="1">
                            <a:latin typeface="Cambria Math" panose="02040503050406030204" pitchFamily="18" charset="0"/>
                          </a:rPr>
                          <m:t>0</m:t>
                        </m:r>
                        <m:r>
                          <a:rPr lang="en-US" altLang="zh-TW" i="1" smtClean="0">
                            <a:latin typeface="Cambria Math" panose="02040503050406030204" pitchFamily="18" charset="0"/>
                          </a:rPr>
                          <m:t>1</m:t>
                        </m:r>
                      </m:e>
                    </m:d>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01</m:t>
                        </m:r>
                      </m:e>
                    </m:d>
                    <m:r>
                      <a:rPr lang="en-US" altLang="zh-TW" b="0" i="1" smtClean="0">
                        <a:latin typeface="Cambria Math" panose="02040503050406030204" pitchFamily="18" charset="0"/>
                      </a:rPr>
                      <m:t>𝑥</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02</m:t>
                        </m:r>
                      </m:e>
                    </m:d>
                  </m:oMath>
                </a14:m>
                <a:r>
                  <a:rPr lang="zh-TW" altLang="en-US" dirty="0"/>
                  <a:t>相乘，若溢位則須在模 </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b="0" i="1" smtClean="0">
                            <a:latin typeface="Cambria Math" panose="02040503050406030204" pitchFamily="18" charset="0"/>
                          </a:rPr>
                          <m:t>4</m:t>
                        </m:r>
                      </m:sup>
                    </m:sSup>
                    <m:r>
                      <a:rPr lang="en-US" altLang="zh-TW" b="0" i="1" smtClean="0">
                        <a:latin typeface="Cambria Math" panose="02040503050406030204" pitchFamily="18" charset="0"/>
                      </a:rPr>
                      <m:t>+1</m:t>
                    </m:r>
                  </m:oMath>
                </a14:m>
                <a:r>
                  <a:rPr lang="zh-TW" altLang="en-US" dirty="0"/>
                  <a:t>修正。</a:t>
                </a:r>
                <a:endParaRPr lang="en-US" altLang="zh-TW" dirty="0"/>
              </a:p>
              <a:p>
                <a:pPr marL="400050" lvl="1" indent="0">
                  <a:buNone/>
                </a:pPr>
                <a14:m>
                  <m:oMath xmlns:m="http://schemas.openxmlformats.org/officeDocument/2006/math">
                    <m:d>
                      <m:dPr>
                        <m:begChr m:val="["/>
                        <m:endChr m:val="]"/>
                        <m:ctrlPr>
                          <a:rPr lang="en-US" altLang="zh-TW" i="1" smtClean="0">
                            <a:latin typeface="Cambria Math" panose="02040503050406030204" pitchFamily="18" charset="0"/>
                          </a:rPr>
                        </m:ctrlPr>
                      </m:dPr>
                      <m:e>
                        <m:m>
                          <m:mPr>
                            <m:mcs>
                              <m:mc>
                                <m:mcPr>
                                  <m:count m:val="1"/>
                                  <m:mcJc m:val="center"/>
                                </m:mcPr>
                              </m:mc>
                            </m:mcs>
                            <m:ctrlPr>
                              <a:rPr lang="en-US" altLang="zh-TW" i="1" smtClean="0">
                                <a:latin typeface="Cambria Math" panose="02040503050406030204" pitchFamily="18" charset="0"/>
                              </a:rPr>
                            </m:ctrlPr>
                          </m:mPr>
                          <m:mr>
                            <m:e>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0,</m:t>
                                  </m:r>
                                  <m:r>
                                    <a:rPr lang="en-US" altLang="zh-TW" i="1">
                                      <a:latin typeface="Cambria Math" panose="02040503050406030204" pitchFamily="18" charset="0"/>
                                      <a:ea typeface="Cambria Math" panose="02040503050406030204" pitchFamily="18" charset="0"/>
                                    </a:rPr>
                                    <m:t>𝑐</m:t>
                                  </m:r>
                                </m:sub>
                              </m:sSub>
                            </m:e>
                          </m:mr>
                          <m:mr>
                            <m:e>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𝑐</m:t>
                                  </m:r>
                                </m:sub>
                              </m:sSub>
                            </m:e>
                          </m:mr>
                          <m:mr>
                            <m:e>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2,</m:t>
                                  </m:r>
                                  <m:r>
                                    <a:rPr lang="en-US" altLang="zh-TW" i="1">
                                      <a:latin typeface="Cambria Math" panose="02040503050406030204" pitchFamily="18" charset="0"/>
                                      <a:ea typeface="Cambria Math" panose="02040503050406030204" pitchFamily="18" charset="0"/>
                                    </a:rPr>
                                    <m:t>𝑐</m:t>
                                  </m:r>
                                </m:sub>
                              </m:sSub>
                            </m:e>
                          </m:mr>
                          <m:mr>
                            <m:e>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3,</m:t>
                                  </m:r>
                                  <m:r>
                                    <a:rPr lang="en-US" altLang="zh-TW" i="1">
                                      <a:latin typeface="Cambria Math" panose="02040503050406030204" pitchFamily="18" charset="0"/>
                                      <a:ea typeface="Cambria Math" panose="02040503050406030204" pitchFamily="18" charset="0"/>
                                    </a:rPr>
                                    <m:t>𝑐</m:t>
                                  </m:r>
                                </m:sub>
                              </m:sSub>
                            </m:e>
                          </m:mr>
                        </m:m>
                      </m:e>
                    </m:d>
                    <m:r>
                      <a:rPr lang="en-US" altLang="zh-TW" b="0" i="0" smtClean="0">
                        <a:latin typeface="Cambria Math" panose="02040503050406030204" pitchFamily="18" charset="0"/>
                      </a:rPr>
                      <m:t>    </m:t>
                    </m:r>
                  </m:oMath>
                </a14:m>
                <a:r>
                  <a:rPr lang="zh-TW" altLang="en-US" dirty="0">
                    <a:sym typeface="Symbol" panose="05050102010706020507" pitchFamily="18" charset="2"/>
                  </a:rPr>
                  <a:t></a:t>
                </a:r>
                <a:r>
                  <a:rPr lang="en-US" altLang="zh-TW" dirty="0">
                    <a:sym typeface="Symbol" panose="05050102010706020507" pitchFamily="18" charset="2"/>
                  </a:rPr>
                  <a:t>    </a:t>
                </a:r>
                <a14:m>
                  <m:oMath xmlns:m="http://schemas.openxmlformats.org/officeDocument/2006/math">
                    <m:d>
                      <m:dPr>
                        <m:begChr m:val="["/>
                        <m:endChr m:val="]"/>
                        <m:ctrlPr>
                          <a:rPr lang="en-US" altLang="zh-TW" i="1" smtClean="0">
                            <a:latin typeface="Cambria Math" panose="02040503050406030204" pitchFamily="18" charset="0"/>
                            <a:sym typeface="Symbol" panose="05050102010706020507" pitchFamily="18" charset="2"/>
                          </a:rPr>
                        </m:ctrlPr>
                      </m:dPr>
                      <m:e>
                        <m:m>
                          <m:mPr>
                            <m:mcs>
                              <m:mc>
                                <m:mcPr>
                                  <m:count m:val="4"/>
                                  <m:mcJc m:val="center"/>
                                </m:mcPr>
                              </m:mc>
                            </m:mcs>
                            <m:ctrlPr>
                              <a:rPr lang="en-US" altLang="zh-TW" b="0" i="1" smtClean="0">
                                <a:latin typeface="Cambria Math" panose="02040503050406030204" pitchFamily="18" charset="0"/>
                                <a:sym typeface="Symbol" panose="05050102010706020507" pitchFamily="18" charset="2"/>
                              </a:rPr>
                            </m:ctrlPr>
                          </m:mPr>
                          <m:mr>
                            <m:e>
                              <m:r>
                                <m:rPr>
                                  <m:brk m:alnAt="7"/>
                                </m:rPr>
                                <a:rPr lang="en-US" altLang="zh-TW" b="0" i="1" smtClean="0">
                                  <a:latin typeface="Cambria Math" panose="02040503050406030204" pitchFamily="18" charset="0"/>
                                  <a:sym typeface="Symbol" panose="05050102010706020507" pitchFamily="18" charset="2"/>
                                </a:rPr>
                                <m:t>0</m:t>
                              </m:r>
                              <m:r>
                                <a:rPr lang="en-US" altLang="zh-TW" b="0" i="1" smtClean="0">
                                  <a:latin typeface="Cambria Math" panose="02040503050406030204" pitchFamily="18" charset="0"/>
                                  <a:sym typeface="Symbol" panose="05050102010706020507" pitchFamily="18" charset="2"/>
                                </a:rPr>
                                <m:t>2</m:t>
                              </m:r>
                            </m:e>
                            <m:e>
                              <m:r>
                                <a:rPr lang="en-US" altLang="zh-TW" b="0" i="1" smtClean="0">
                                  <a:latin typeface="Cambria Math" panose="02040503050406030204" pitchFamily="18" charset="0"/>
                                  <a:sym typeface="Symbol" panose="05050102010706020507" pitchFamily="18" charset="2"/>
                                </a:rPr>
                                <m:t>03</m:t>
                              </m:r>
                            </m:e>
                            <m:e>
                              <m:r>
                                <a:rPr lang="en-US" altLang="zh-TW" b="0" i="1" smtClean="0">
                                  <a:latin typeface="Cambria Math" panose="02040503050406030204" pitchFamily="18" charset="0"/>
                                  <a:sym typeface="Symbol" panose="05050102010706020507" pitchFamily="18" charset="2"/>
                                </a:rPr>
                                <m:t>01</m:t>
                              </m:r>
                            </m:e>
                            <m:e>
                              <m:r>
                                <a:rPr lang="en-US" altLang="zh-TW" b="0" i="1" smtClean="0">
                                  <a:latin typeface="Cambria Math" panose="02040503050406030204" pitchFamily="18" charset="0"/>
                                  <a:sym typeface="Symbol" panose="05050102010706020507" pitchFamily="18" charset="2"/>
                                </a:rPr>
                                <m:t>01</m:t>
                              </m:r>
                            </m:e>
                          </m:mr>
                          <m:mr>
                            <m:e>
                              <m:r>
                                <a:rPr lang="en-US" altLang="zh-TW" b="0" i="1" smtClean="0">
                                  <a:latin typeface="Cambria Math" panose="02040503050406030204" pitchFamily="18" charset="0"/>
                                  <a:sym typeface="Symbol" panose="05050102010706020507" pitchFamily="18" charset="2"/>
                                </a:rPr>
                                <m:t>01</m:t>
                              </m:r>
                            </m:e>
                            <m:e>
                              <m:r>
                                <a:rPr lang="en-US" altLang="zh-TW" b="0" i="1" smtClean="0">
                                  <a:latin typeface="Cambria Math" panose="02040503050406030204" pitchFamily="18" charset="0"/>
                                  <a:sym typeface="Symbol" panose="05050102010706020507" pitchFamily="18" charset="2"/>
                                </a:rPr>
                                <m:t>02</m:t>
                              </m:r>
                            </m:e>
                            <m:e>
                              <m:r>
                                <a:rPr lang="en-US" altLang="zh-TW" b="0" i="1" smtClean="0">
                                  <a:latin typeface="Cambria Math" panose="02040503050406030204" pitchFamily="18" charset="0"/>
                                  <a:sym typeface="Symbol" panose="05050102010706020507" pitchFamily="18" charset="2"/>
                                </a:rPr>
                                <m:t>03</m:t>
                              </m:r>
                            </m:e>
                            <m:e>
                              <m:r>
                                <a:rPr lang="en-US" altLang="zh-TW" b="0" i="1" smtClean="0">
                                  <a:latin typeface="Cambria Math" panose="02040503050406030204" pitchFamily="18" charset="0"/>
                                  <a:sym typeface="Symbol" panose="05050102010706020507" pitchFamily="18" charset="2"/>
                                </a:rPr>
                                <m:t>01</m:t>
                              </m:r>
                            </m:e>
                          </m:mr>
                          <m:mr>
                            <m:e>
                              <m:r>
                                <a:rPr lang="en-US" altLang="zh-TW" b="0" i="1" smtClean="0">
                                  <a:latin typeface="Cambria Math" panose="02040503050406030204" pitchFamily="18" charset="0"/>
                                  <a:sym typeface="Symbol" panose="05050102010706020507" pitchFamily="18" charset="2"/>
                                </a:rPr>
                                <m:t>01</m:t>
                              </m:r>
                            </m:e>
                            <m:e>
                              <m:r>
                                <a:rPr lang="en-US" altLang="zh-TW" b="0" i="1" smtClean="0">
                                  <a:latin typeface="Cambria Math" panose="02040503050406030204" pitchFamily="18" charset="0"/>
                                  <a:sym typeface="Symbol" panose="05050102010706020507" pitchFamily="18" charset="2"/>
                                </a:rPr>
                                <m:t>01</m:t>
                              </m:r>
                            </m:e>
                            <m:e>
                              <m:r>
                                <a:rPr lang="en-US" altLang="zh-TW" b="0" i="1" smtClean="0">
                                  <a:latin typeface="Cambria Math" panose="02040503050406030204" pitchFamily="18" charset="0"/>
                                  <a:sym typeface="Symbol" panose="05050102010706020507" pitchFamily="18" charset="2"/>
                                </a:rPr>
                                <m:t>02</m:t>
                              </m:r>
                            </m:e>
                            <m:e>
                              <m:r>
                                <a:rPr lang="en-US" altLang="zh-TW" b="0" i="1" smtClean="0">
                                  <a:latin typeface="Cambria Math" panose="02040503050406030204" pitchFamily="18" charset="0"/>
                                  <a:sym typeface="Symbol" panose="05050102010706020507" pitchFamily="18" charset="2"/>
                                </a:rPr>
                                <m:t>03</m:t>
                              </m:r>
                            </m:e>
                          </m:mr>
                          <m:mr>
                            <m:e>
                              <m:r>
                                <a:rPr lang="en-US" altLang="zh-TW" b="0" i="1" smtClean="0">
                                  <a:latin typeface="Cambria Math" panose="02040503050406030204" pitchFamily="18" charset="0"/>
                                  <a:sym typeface="Symbol" panose="05050102010706020507" pitchFamily="18" charset="2"/>
                                </a:rPr>
                                <m:t>03</m:t>
                              </m:r>
                            </m:e>
                            <m:e>
                              <m:r>
                                <a:rPr lang="en-US" altLang="zh-TW" b="0" i="1" smtClean="0">
                                  <a:latin typeface="Cambria Math" panose="02040503050406030204" pitchFamily="18" charset="0"/>
                                  <a:sym typeface="Symbol" panose="05050102010706020507" pitchFamily="18" charset="2"/>
                                </a:rPr>
                                <m:t>01</m:t>
                              </m:r>
                            </m:e>
                            <m:e>
                              <m:r>
                                <a:rPr lang="en-US" altLang="zh-TW" b="0" i="1" smtClean="0">
                                  <a:latin typeface="Cambria Math" panose="02040503050406030204" pitchFamily="18" charset="0"/>
                                  <a:sym typeface="Symbol" panose="05050102010706020507" pitchFamily="18" charset="2"/>
                                </a:rPr>
                                <m:t>01</m:t>
                              </m:r>
                            </m:e>
                            <m:e>
                              <m:r>
                                <a:rPr lang="en-US" altLang="zh-TW" b="0" i="1" smtClean="0">
                                  <a:latin typeface="Cambria Math" panose="02040503050406030204" pitchFamily="18" charset="0"/>
                                  <a:sym typeface="Symbol" panose="05050102010706020507" pitchFamily="18" charset="2"/>
                                </a:rPr>
                                <m:t>02</m:t>
                              </m:r>
                            </m:e>
                          </m:mr>
                        </m:m>
                      </m:e>
                    </m:d>
                  </m:oMath>
                </a14:m>
                <a:r>
                  <a:rPr lang="en-US" altLang="zh-TW" dirty="0"/>
                  <a:t> </a:t>
                </a:r>
                <a14:m>
                  <m:oMath xmlns:m="http://schemas.openxmlformats.org/officeDocument/2006/math">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𝑆</m:t>
                              </m:r>
                              <m:r>
                                <a:rPr lang="en-US" altLang="zh-TW" b="0" i="1" smtClean="0">
                                  <a:latin typeface="Cambria Math" panose="02040503050406030204" pitchFamily="18" charset="0"/>
                                </a:rPr>
                                <m:t>0</m:t>
                              </m:r>
                            </m:e>
                          </m:mr>
                          <m:mr>
                            <m:e>
                              <m:r>
                                <a:rPr lang="en-US" altLang="zh-TW" b="0" i="1" smtClean="0">
                                  <a:latin typeface="Cambria Math" panose="02040503050406030204" pitchFamily="18" charset="0"/>
                                </a:rPr>
                                <m:t>𝑆</m:t>
                              </m:r>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𝑆</m:t>
                              </m:r>
                              <m:r>
                                <a:rPr lang="en-US" altLang="zh-TW" b="0" i="1" smtClean="0">
                                  <a:latin typeface="Cambria Math" panose="02040503050406030204" pitchFamily="18" charset="0"/>
                                </a:rPr>
                                <m:t>2</m:t>
                              </m:r>
                            </m:e>
                          </m:mr>
                          <m:mr>
                            <m:e>
                              <m:r>
                                <a:rPr lang="en-US" altLang="zh-TW" b="0" i="1" smtClean="0">
                                  <a:latin typeface="Cambria Math" panose="02040503050406030204" pitchFamily="18" charset="0"/>
                                </a:rPr>
                                <m:t>𝑆</m:t>
                              </m:r>
                              <m:r>
                                <a:rPr lang="en-US" altLang="zh-TW" b="0" i="1" smtClean="0">
                                  <a:latin typeface="Cambria Math" panose="02040503050406030204" pitchFamily="18" charset="0"/>
                                </a:rPr>
                                <m:t>3</m:t>
                              </m:r>
                            </m:e>
                          </m:mr>
                        </m:m>
                      </m:e>
                    </m:d>
                  </m:oMath>
                </a14:m>
                <a:endParaRPr lang="en-US" altLang="zh-TW" dirty="0"/>
              </a:p>
              <a:p>
                <a:pPr marL="400050" lvl="1" indent="0">
                  <a:buNone/>
                </a:pPr>
                <a14:m>
                  <m:oMath xmlns:m="http://schemas.openxmlformats.org/officeDocument/2006/math">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0,</m:t>
                        </m:r>
                        <m:r>
                          <a:rPr lang="en-US" altLang="zh-TW" i="1">
                            <a:latin typeface="Cambria Math" panose="02040503050406030204" pitchFamily="18" charset="0"/>
                            <a:ea typeface="Cambria Math" panose="02040503050406030204" pitchFamily="18" charset="0"/>
                          </a:rPr>
                          <m:t>𝑐</m:t>
                        </m:r>
                      </m:sub>
                    </m:sSub>
                    <m:r>
                      <a:rPr lang="en-US" altLang="zh-TW" i="1">
                        <a:latin typeface="Cambria Math" panose="02040503050406030204" pitchFamily="18" charset="0"/>
                      </a:rPr>
                      <m:t>=</m:t>
                    </m:r>
                    <m:d>
                      <m:dPr>
                        <m:ctrlPr>
                          <a:rPr lang="en-US" altLang="zh-TW" i="1">
                            <a:latin typeface="Cambria Math" panose="02040503050406030204" pitchFamily="18" charset="0"/>
                          </a:rPr>
                        </m:ctrlPr>
                      </m:dPr>
                      <m:e>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02</m:t>
                            </m:r>
                          </m:e>
                        </m:d>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0,</m:t>
                            </m:r>
                            <m:r>
                              <a:rPr lang="en-US" altLang="zh-TW" i="1">
                                <a:latin typeface="Cambria Math" panose="02040503050406030204" pitchFamily="18" charset="0"/>
                                <a:ea typeface="Cambria Math" panose="02040503050406030204" pitchFamily="18" charset="0"/>
                              </a:rPr>
                              <m:t>𝑐</m:t>
                            </m:r>
                          </m:sub>
                        </m:sSub>
                      </m:e>
                    </m:d>
                    <m:r>
                      <a:rPr lang="en-US" altLang="zh-TW" i="1">
                        <a:latin typeface="Cambria Math" panose="02040503050406030204" pitchFamily="18" charset="0"/>
                        <a:sym typeface="Symbol" panose="05050102010706020507" pitchFamily="18" charset="2"/>
                      </a:rPr>
                      <m:t> </m:t>
                    </m:r>
                    <m:nary>
                      <m:naryPr>
                        <m:chr m:val="⨁"/>
                        <m:subHide m:val="on"/>
                        <m:supHide m:val="on"/>
                        <m:ctrlPr>
                          <a:rPr lang="en-US" altLang="zh-TW" i="1">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i="1">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i="1">
                                <a:latin typeface="Cambria Math" panose="02040503050406030204" pitchFamily="18" charset="0"/>
                              </a:rPr>
                            </m:ctrlPr>
                          </m:dPr>
                          <m:e>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03</m:t>
                                </m:r>
                              </m:e>
                            </m:d>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𝑐</m:t>
                                </m:r>
                              </m:sub>
                            </m:sSub>
                          </m:e>
                        </m:d>
                      </m:e>
                    </m:nary>
                  </m:oMath>
                </a14:m>
                <a:r>
                  <a:rPr lang="en-US" altLang="zh-TW" dirty="0"/>
                  <a:t> </a:t>
                </a:r>
                <a14:m>
                  <m:oMath xmlns:m="http://schemas.openxmlformats.org/officeDocument/2006/math">
                    <m:nary>
                      <m:naryPr>
                        <m:chr m:val="⨁"/>
                        <m:subHide m:val="on"/>
                        <m:supHide m:val="on"/>
                        <m:ctrlPr>
                          <a:rPr lang="en-US" altLang="zh-TW" i="1">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i="1">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2,</m:t>
                                </m:r>
                                <m:r>
                                  <a:rPr lang="en-US" altLang="zh-TW" i="1">
                                    <a:latin typeface="Cambria Math" panose="02040503050406030204" pitchFamily="18" charset="0"/>
                                    <a:ea typeface="Cambria Math" panose="02040503050406030204" pitchFamily="18" charset="0"/>
                                  </a:rPr>
                                  <m:t>𝑐</m:t>
                                </m:r>
                              </m:sub>
                            </m:sSub>
                          </m:e>
                        </m:d>
                      </m:e>
                    </m:nary>
                  </m:oMath>
                </a14:m>
                <a:r>
                  <a:rPr lang="en-US" altLang="zh-TW" dirty="0"/>
                  <a:t> </a:t>
                </a:r>
                <a14:m>
                  <m:oMath xmlns:m="http://schemas.openxmlformats.org/officeDocument/2006/math">
                    <m:nary>
                      <m:naryPr>
                        <m:chr m:val="⨁"/>
                        <m:subHide m:val="on"/>
                        <m:supHide m:val="on"/>
                        <m:ctrlPr>
                          <a:rPr lang="en-US" altLang="zh-TW" i="1">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i="1">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3,</m:t>
                                </m:r>
                                <m:r>
                                  <a:rPr lang="en-US" altLang="zh-TW" i="1">
                                    <a:latin typeface="Cambria Math" panose="02040503050406030204" pitchFamily="18" charset="0"/>
                                    <a:ea typeface="Cambria Math" panose="02040503050406030204" pitchFamily="18" charset="0"/>
                                  </a:rPr>
                                  <m:t>𝑐</m:t>
                                </m:r>
                              </m:sub>
                            </m:sSub>
                          </m:e>
                        </m:d>
                      </m:e>
                    </m:nary>
                  </m:oMath>
                </a14:m>
                <a:endParaRPr lang="en-US" altLang="zh-TW" dirty="0">
                  <a:sym typeface="Symbol" panose="05050102010706020507" pitchFamily="18" charset="2"/>
                </a:endParaRPr>
              </a:p>
              <a:p>
                <a:pPr marL="400050" lvl="1" indent="0">
                  <a:buNone/>
                </a:pPr>
                <a14:m>
                  <m:oMath xmlns:m="http://schemas.openxmlformats.org/officeDocument/2006/math">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𝑐</m:t>
                        </m:r>
                      </m:sub>
                    </m:sSub>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rPr>
                      <m:t>=</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0,</m:t>
                            </m:r>
                            <m:r>
                              <a:rPr lang="en-US" altLang="zh-TW" i="1">
                                <a:latin typeface="Cambria Math" panose="02040503050406030204" pitchFamily="18" charset="0"/>
                                <a:ea typeface="Cambria Math" panose="02040503050406030204" pitchFamily="18" charset="0"/>
                              </a:rPr>
                              <m:t>𝑐</m:t>
                            </m:r>
                          </m:sub>
                        </m:sSub>
                      </m:e>
                    </m:d>
                    <m:r>
                      <a:rPr lang="en-US" altLang="zh-TW" i="1">
                        <a:latin typeface="Cambria Math" panose="02040503050406030204" pitchFamily="18" charset="0"/>
                        <a:sym typeface="Symbol" panose="05050102010706020507" pitchFamily="18" charset="2"/>
                      </a:rPr>
                      <m:t> </m:t>
                    </m:r>
                    <m:nary>
                      <m:naryPr>
                        <m:chr m:val="⨁"/>
                        <m:subHide m:val="on"/>
                        <m:supHide m:val="on"/>
                        <m:ctrlPr>
                          <a:rPr lang="en-US" altLang="zh-TW" i="1">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i="1">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i="1">
                                <a:latin typeface="Cambria Math" panose="02040503050406030204" pitchFamily="18" charset="0"/>
                              </a:rPr>
                            </m:ctrlPr>
                          </m:dPr>
                          <m:e>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02</m:t>
                                </m:r>
                              </m:e>
                            </m:d>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𝑐</m:t>
                                </m:r>
                              </m:sub>
                            </m:sSub>
                          </m:e>
                        </m:d>
                      </m:e>
                    </m:nary>
                  </m:oMath>
                </a14:m>
                <a:r>
                  <a:rPr lang="en-US" altLang="zh-TW" dirty="0"/>
                  <a:t> </a:t>
                </a:r>
                <a14:m>
                  <m:oMath xmlns:m="http://schemas.openxmlformats.org/officeDocument/2006/math">
                    <m:nary>
                      <m:naryPr>
                        <m:chr m:val="⨁"/>
                        <m:subHide m:val="on"/>
                        <m:supHide m:val="on"/>
                        <m:ctrlPr>
                          <a:rPr lang="en-US" altLang="zh-TW" i="1">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i="1">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i="1">
                                <a:latin typeface="Cambria Math" panose="02040503050406030204" pitchFamily="18" charset="0"/>
                              </a:rPr>
                            </m:ctrlPr>
                          </m:dPr>
                          <m:e>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03</m:t>
                                </m:r>
                              </m:e>
                            </m:d>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2,</m:t>
                                </m:r>
                                <m:r>
                                  <a:rPr lang="en-US" altLang="zh-TW" i="1">
                                    <a:latin typeface="Cambria Math" panose="02040503050406030204" pitchFamily="18" charset="0"/>
                                    <a:ea typeface="Cambria Math" panose="02040503050406030204" pitchFamily="18" charset="0"/>
                                  </a:rPr>
                                  <m:t>𝑐</m:t>
                                </m:r>
                              </m:sub>
                            </m:sSub>
                          </m:e>
                        </m:d>
                      </m:e>
                    </m:nary>
                  </m:oMath>
                </a14:m>
                <a:r>
                  <a:rPr lang="en-US" altLang="zh-TW" dirty="0"/>
                  <a:t> </a:t>
                </a:r>
                <a14:m>
                  <m:oMath xmlns:m="http://schemas.openxmlformats.org/officeDocument/2006/math">
                    <m:nary>
                      <m:naryPr>
                        <m:chr m:val="⨁"/>
                        <m:subHide m:val="on"/>
                        <m:supHide m:val="on"/>
                        <m:ctrlPr>
                          <a:rPr lang="en-US" altLang="zh-TW" i="1">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i="1">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3,</m:t>
                                </m:r>
                                <m:r>
                                  <a:rPr lang="en-US" altLang="zh-TW" i="1">
                                    <a:latin typeface="Cambria Math" panose="02040503050406030204" pitchFamily="18" charset="0"/>
                                    <a:ea typeface="Cambria Math" panose="02040503050406030204" pitchFamily="18" charset="0"/>
                                  </a:rPr>
                                  <m:t>𝑐</m:t>
                                </m:r>
                              </m:sub>
                            </m:sSub>
                          </m:e>
                        </m:d>
                      </m:e>
                    </m:nary>
                  </m:oMath>
                </a14:m>
                <a:endParaRPr lang="en-US" altLang="zh-TW" dirty="0"/>
              </a:p>
              <a:p>
                <a:pPr marL="400050" lvl="1" indent="0">
                  <a:buNone/>
                </a:pPr>
                <a14:m>
                  <m:oMath xmlns:m="http://schemas.openxmlformats.org/officeDocument/2006/math">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2,</m:t>
                        </m:r>
                        <m:r>
                          <a:rPr lang="en-US" altLang="zh-TW" i="1">
                            <a:latin typeface="Cambria Math" panose="02040503050406030204" pitchFamily="18" charset="0"/>
                            <a:ea typeface="Cambria Math" panose="02040503050406030204" pitchFamily="18" charset="0"/>
                          </a:rPr>
                          <m:t>𝑐</m:t>
                        </m:r>
                      </m:sub>
                    </m:sSub>
                    <m:r>
                      <a:rPr lang="en-US" altLang="zh-TW" i="1">
                        <a:latin typeface="Cambria Math" panose="02040503050406030204" pitchFamily="18" charset="0"/>
                      </a:rPr>
                      <m:t>=</m:t>
                    </m:r>
                    <m:d>
                      <m:dPr>
                        <m:ctrlPr>
                          <a:rPr lang="en-US" altLang="zh-TW" i="1">
                            <a:latin typeface="Cambria Math" panose="02040503050406030204" pitchFamily="18" charset="0"/>
                          </a:rPr>
                        </m:ctrlPr>
                      </m:dPr>
                      <m:e>
                        <m:r>
                          <a:rPr lang="en-US" altLang="zh-TW" i="1">
                            <a:latin typeface="Cambria Math" panose="02040503050406030204" pitchFamily="18" charset="0"/>
                            <a:sym typeface="Symbol" panose="05050102010706020507" pitchFamily="18" charset="2"/>
                          </a:rPr>
                          <m:t>𝑆</m:t>
                        </m:r>
                        <m:r>
                          <a:rPr lang="en-US" altLang="zh-TW" i="1">
                            <a:latin typeface="Cambria Math" panose="02040503050406030204" pitchFamily="18" charset="0"/>
                            <a:sym typeface="Symbol" panose="05050102010706020507" pitchFamily="18" charset="2"/>
                          </a:rPr>
                          <m:t>0,</m:t>
                        </m:r>
                        <m:r>
                          <a:rPr lang="en-US" altLang="zh-TW" i="1">
                            <a:latin typeface="Cambria Math" panose="02040503050406030204" pitchFamily="18" charset="0"/>
                            <a:sym typeface="Symbol" panose="05050102010706020507" pitchFamily="18" charset="2"/>
                          </a:rPr>
                          <m:t>𝑐</m:t>
                        </m:r>
                      </m:e>
                    </m:d>
                    <m:r>
                      <a:rPr lang="en-US" altLang="zh-TW" i="1">
                        <a:latin typeface="Cambria Math" panose="02040503050406030204" pitchFamily="18" charset="0"/>
                        <a:sym typeface="Symbol" panose="05050102010706020507" pitchFamily="18" charset="2"/>
                      </a:rPr>
                      <m:t> </m:t>
                    </m:r>
                    <m:nary>
                      <m:naryPr>
                        <m:chr m:val="⨁"/>
                        <m:subHide m:val="on"/>
                        <m:supHide m:val="on"/>
                        <m:ctrlPr>
                          <a:rPr lang="en-US" altLang="zh-TW" i="1">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i="1">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𝑐</m:t>
                                </m:r>
                              </m:sub>
                            </m:sSub>
                          </m:e>
                        </m:d>
                      </m:e>
                    </m:nary>
                  </m:oMath>
                </a14:m>
                <a:r>
                  <a:rPr lang="en-US" altLang="zh-TW" dirty="0"/>
                  <a:t> </a:t>
                </a:r>
                <a14:m>
                  <m:oMath xmlns:m="http://schemas.openxmlformats.org/officeDocument/2006/math">
                    <m:nary>
                      <m:naryPr>
                        <m:chr m:val="⨁"/>
                        <m:subHide m:val="on"/>
                        <m:supHide m:val="on"/>
                        <m:ctrlPr>
                          <a:rPr lang="en-US" altLang="zh-TW" i="1">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i="1">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i="1">
                                <a:latin typeface="Cambria Math" panose="02040503050406030204" pitchFamily="18" charset="0"/>
                              </a:rPr>
                            </m:ctrlPr>
                          </m:dPr>
                          <m:e>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02</m:t>
                                </m:r>
                              </m:e>
                            </m:d>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2,</m:t>
                                </m:r>
                                <m:r>
                                  <a:rPr lang="en-US" altLang="zh-TW" i="1">
                                    <a:latin typeface="Cambria Math" panose="02040503050406030204" pitchFamily="18" charset="0"/>
                                    <a:ea typeface="Cambria Math" panose="02040503050406030204" pitchFamily="18" charset="0"/>
                                  </a:rPr>
                                  <m:t>𝑐</m:t>
                                </m:r>
                              </m:sub>
                            </m:sSub>
                          </m:e>
                        </m:d>
                      </m:e>
                    </m:nary>
                  </m:oMath>
                </a14:m>
                <a:r>
                  <a:rPr lang="en-US" altLang="zh-TW" dirty="0"/>
                  <a:t> </a:t>
                </a:r>
                <a14:m>
                  <m:oMath xmlns:m="http://schemas.openxmlformats.org/officeDocument/2006/math">
                    <m:nary>
                      <m:naryPr>
                        <m:chr m:val="⨁"/>
                        <m:subHide m:val="on"/>
                        <m:supHide m:val="on"/>
                        <m:ctrlPr>
                          <a:rPr lang="en-US" altLang="zh-TW" i="1">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i="1">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i="1">
                                <a:latin typeface="Cambria Math" panose="02040503050406030204" pitchFamily="18" charset="0"/>
                              </a:rPr>
                            </m:ctrlPr>
                          </m:dPr>
                          <m:e>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03</m:t>
                                </m:r>
                              </m:e>
                            </m:d>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3,</m:t>
                                </m:r>
                                <m:r>
                                  <a:rPr lang="en-US" altLang="zh-TW" i="1">
                                    <a:latin typeface="Cambria Math" panose="02040503050406030204" pitchFamily="18" charset="0"/>
                                    <a:ea typeface="Cambria Math" panose="02040503050406030204" pitchFamily="18" charset="0"/>
                                  </a:rPr>
                                  <m:t>𝑐</m:t>
                                </m:r>
                              </m:sub>
                            </m:sSub>
                          </m:e>
                        </m:d>
                      </m:e>
                    </m:nary>
                  </m:oMath>
                </a14:m>
                <a:endParaRPr lang="en-US" altLang="zh-TW" dirty="0"/>
              </a:p>
              <a:p>
                <a:pPr marL="400050" lvl="1" indent="0">
                  <a:buNone/>
                </a:pPr>
                <a14:m>
                  <m:oMath xmlns:m="http://schemas.openxmlformats.org/officeDocument/2006/math">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3,</m:t>
                        </m:r>
                        <m:r>
                          <a:rPr lang="en-US" altLang="zh-TW" i="1">
                            <a:latin typeface="Cambria Math" panose="02040503050406030204" pitchFamily="18" charset="0"/>
                            <a:ea typeface="Cambria Math" panose="02040503050406030204" pitchFamily="18" charset="0"/>
                          </a:rPr>
                          <m:t>𝑐</m:t>
                        </m:r>
                      </m:sub>
                    </m:sSub>
                    <m:r>
                      <a:rPr lang="en-US" altLang="zh-TW" i="1">
                        <a:latin typeface="Cambria Math" panose="02040503050406030204" pitchFamily="18" charset="0"/>
                      </a:rPr>
                      <m:t>=</m:t>
                    </m:r>
                    <m:d>
                      <m:dPr>
                        <m:ctrlPr>
                          <a:rPr lang="en-US" altLang="zh-TW" i="1">
                            <a:latin typeface="Cambria Math" panose="02040503050406030204" pitchFamily="18" charset="0"/>
                          </a:rPr>
                        </m:ctrlPr>
                      </m:dPr>
                      <m:e>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03</m:t>
                            </m:r>
                          </m:e>
                        </m:d>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0,</m:t>
                            </m:r>
                            <m:r>
                              <a:rPr lang="en-US" altLang="zh-TW" i="1">
                                <a:latin typeface="Cambria Math" panose="02040503050406030204" pitchFamily="18" charset="0"/>
                                <a:ea typeface="Cambria Math" panose="02040503050406030204" pitchFamily="18" charset="0"/>
                              </a:rPr>
                              <m:t>𝑐</m:t>
                            </m:r>
                          </m:sub>
                        </m:sSub>
                      </m:e>
                    </m:d>
                    <m:r>
                      <a:rPr lang="en-US" altLang="zh-TW" i="1">
                        <a:latin typeface="Cambria Math" panose="02040503050406030204" pitchFamily="18" charset="0"/>
                        <a:sym typeface="Symbol" panose="05050102010706020507" pitchFamily="18" charset="2"/>
                      </a:rPr>
                      <m:t> </m:t>
                    </m:r>
                    <m:nary>
                      <m:naryPr>
                        <m:chr m:val="⨁"/>
                        <m:subHide m:val="on"/>
                        <m:supHide m:val="on"/>
                        <m:ctrlPr>
                          <a:rPr lang="en-US" altLang="zh-TW" i="1">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i="1">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𝑐</m:t>
                                </m:r>
                              </m:sub>
                            </m:sSub>
                          </m:e>
                        </m:d>
                      </m:e>
                    </m:nary>
                  </m:oMath>
                </a14:m>
                <a:r>
                  <a:rPr lang="en-US" altLang="zh-TW" dirty="0"/>
                  <a:t> </a:t>
                </a:r>
                <a14:m>
                  <m:oMath xmlns:m="http://schemas.openxmlformats.org/officeDocument/2006/math">
                    <m:nary>
                      <m:naryPr>
                        <m:chr m:val="⨁"/>
                        <m:subHide m:val="on"/>
                        <m:supHide m:val="on"/>
                        <m:ctrlPr>
                          <a:rPr lang="en-US" altLang="zh-TW" i="1">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i="1">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2,</m:t>
                                </m:r>
                                <m:r>
                                  <a:rPr lang="en-US" altLang="zh-TW" i="1">
                                    <a:latin typeface="Cambria Math" panose="02040503050406030204" pitchFamily="18" charset="0"/>
                                    <a:ea typeface="Cambria Math" panose="02040503050406030204" pitchFamily="18" charset="0"/>
                                  </a:rPr>
                                  <m:t>𝑐</m:t>
                                </m:r>
                              </m:sub>
                            </m:sSub>
                          </m:e>
                        </m:d>
                      </m:e>
                    </m:nary>
                  </m:oMath>
                </a14:m>
                <a:r>
                  <a:rPr lang="en-US" altLang="zh-TW" dirty="0"/>
                  <a:t> </a:t>
                </a:r>
                <a14:m>
                  <m:oMath xmlns:m="http://schemas.openxmlformats.org/officeDocument/2006/math">
                    <m:nary>
                      <m:naryPr>
                        <m:chr m:val="⨁"/>
                        <m:subHide m:val="on"/>
                        <m:supHide m:val="on"/>
                        <m:ctrlPr>
                          <a:rPr lang="en-US" altLang="zh-TW" i="1">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i="1">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i="1">
                                <a:latin typeface="Cambria Math" panose="02040503050406030204" pitchFamily="18" charset="0"/>
                              </a:rPr>
                            </m:ctrlPr>
                          </m:dPr>
                          <m:e>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02</m:t>
                                </m:r>
                              </m:e>
                            </m:d>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𝑆</m:t>
                                    </m:r>
                                  </m:e>
                                  <m:sup>
                                    <m:r>
                                      <a:rPr lang="en-US" altLang="zh-TW" i="1">
                                        <a:latin typeface="Cambria Math" panose="02040503050406030204" pitchFamily="18" charset="0"/>
                                        <a:ea typeface="Cambria Math" panose="02040503050406030204" pitchFamily="18" charset="0"/>
                                      </a:rPr>
                                      <m:t>′</m:t>
                                    </m:r>
                                  </m:sup>
                                </m:sSup>
                              </m:e>
                              <m:sub>
                                <m:r>
                                  <a:rPr lang="en-US" altLang="zh-TW" i="1">
                                    <a:latin typeface="Cambria Math" panose="02040503050406030204" pitchFamily="18" charset="0"/>
                                    <a:ea typeface="Cambria Math" panose="02040503050406030204" pitchFamily="18" charset="0"/>
                                  </a:rPr>
                                  <m:t>3,</m:t>
                                </m:r>
                                <m:r>
                                  <a:rPr lang="en-US" altLang="zh-TW" i="1">
                                    <a:latin typeface="Cambria Math" panose="02040503050406030204" pitchFamily="18" charset="0"/>
                                    <a:ea typeface="Cambria Math" panose="02040503050406030204" pitchFamily="18" charset="0"/>
                                  </a:rPr>
                                  <m:t>𝑐</m:t>
                                </m:r>
                              </m:sub>
                            </m:sSub>
                          </m:e>
                        </m:d>
                      </m:e>
                    </m:nary>
                  </m:oMath>
                </a14:m>
                <a:endParaRPr lang="en-US" altLang="zh-TW" dirty="0"/>
              </a:p>
            </p:txBody>
          </p:sp>
        </mc:Choice>
        <mc:Fallback>
          <p:sp>
            <p:nvSpPr>
              <p:cNvPr id="8" name="內容版面配置區 7">
                <a:extLst>
                  <a:ext uri="{FF2B5EF4-FFF2-40B4-BE49-F238E27FC236}">
                    <a16:creationId xmlns:a16="http://schemas.microsoft.com/office/drawing/2014/main" id="{59BD5B2C-64E9-476E-8120-FBB84F581872}"/>
                  </a:ext>
                </a:extLst>
              </p:cNvPr>
              <p:cNvSpPr>
                <a:spLocks noGrp="1" noRot="1" noChangeAspect="1" noMove="1" noResize="1" noEditPoints="1" noAdjustHandles="1" noChangeArrowheads="1" noChangeShapeType="1" noTextEdit="1"/>
              </p:cNvSpPr>
              <p:nvPr>
                <p:ph idx="1"/>
              </p:nvPr>
            </p:nvSpPr>
            <p:spPr>
              <a:xfrm>
                <a:off x="1144706" y="1491326"/>
                <a:ext cx="10809169" cy="5058764"/>
              </a:xfrm>
              <a:blipFill>
                <a:blip r:embed="rId3"/>
                <a:stretch>
                  <a:fillRect l="-508" t="-1086" r="-56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68556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D9D734-8B21-4B15-9334-69B3F349FCF9}"/>
              </a:ext>
            </a:extLst>
          </p:cNvPr>
          <p:cNvSpPr>
            <a:spLocks noGrp="1"/>
          </p:cNvSpPr>
          <p:nvPr>
            <p:ph type="title"/>
          </p:nvPr>
        </p:nvSpPr>
        <p:spPr>
          <a:xfrm>
            <a:off x="708499" y="448045"/>
            <a:ext cx="8596668" cy="660400"/>
          </a:xfrm>
        </p:spPr>
        <p:txBody>
          <a:bodyPr>
            <a:normAutofit fontScale="90000"/>
          </a:bodyPr>
          <a:lstStyle/>
          <a:p>
            <a:r>
              <a:rPr lang="en-US" altLang="zh-TW" dirty="0" err="1"/>
              <a:t>KeyExpansion</a:t>
            </a:r>
            <a:endParaRPr lang="zh-TW" altLang="en-US" dirty="0"/>
          </a:p>
        </p:txBody>
      </p:sp>
      <p:pic>
        <p:nvPicPr>
          <p:cNvPr id="17" name="內容版面配置區 16">
            <a:extLst>
              <a:ext uri="{FF2B5EF4-FFF2-40B4-BE49-F238E27FC236}">
                <a16:creationId xmlns:a16="http://schemas.microsoft.com/office/drawing/2014/main" id="{047ED2C0-A4F8-4BFB-BAA7-C723075E1D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1858" y="1276470"/>
            <a:ext cx="5669041" cy="5372196"/>
          </a:xfrm>
        </p:spPr>
      </p:pic>
      <p:sp>
        <p:nvSpPr>
          <p:cNvPr id="6" name="文字方塊 5">
            <a:extLst>
              <a:ext uri="{FF2B5EF4-FFF2-40B4-BE49-F238E27FC236}">
                <a16:creationId xmlns:a16="http://schemas.microsoft.com/office/drawing/2014/main" id="{BB0927A1-B139-40DB-A4F1-4BA601B32F54}"/>
              </a:ext>
            </a:extLst>
          </p:cNvPr>
          <p:cNvSpPr txBox="1"/>
          <p:nvPr/>
        </p:nvSpPr>
        <p:spPr>
          <a:xfrm>
            <a:off x="5642610" y="2971800"/>
            <a:ext cx="65" cy="276999"/>
          </a:xfrm>
          <a:prstGeom prst="rect">
            <a:avLst/>
          </a:prstGeom>
          <a:noFill/>
        </p:spPr>
        <p:txBody>
          <a:bodyPr wrap="none" lIns="0" tIns="0" rIns="0" bIns="0" rtlCol="0">
            <a:spAutoFit/>
          </a:bodyPr>
          <a:lstStyle/>
          <a:p>
            <a:endParaRPr lang="zh-TW" altLang="en-US" dirty="0"/>
          </a:p>
        </p:txBody>
      </p:sp>
      <mc:AlternateContent xmlns:mc="http://schemas.openxmlformats.org/markup-compatibility/2006">
        <mc:Choice xmlns:a14="http://schemas.microsoft.com/office/drawing/2010/main" Requires="a14">
          <p:sp>
            <p:nvSpPr>
              <p:cNvPr id="11" name="文字方塊 10">
                <a:extLst>
                  <a:ext uri="{FF2B5EF4-FFF2-40B4-BE49-F238E27FC236}">
                    <a16:creationId xmlns:a16="http://schemas.microsoft.com/office/drawing/2014/main" id="{E99BA331-D48B-4233-96CB-22E18B0C7A59}"/>
                  </a:ext>
                </a:extLst>
              </p:cNvPr>
              <p:cNvSpPr txBox="1"/>
              <p:nvPr/>
            </p:nvSpPr>
            <p:spPr>
              <a:xfrm>
                <a:off x="7846554" y="3429000"/>
                <a:ext cx="4427494" cy="923330"/>
              </a:xfrm>
              <a:prstGeom prst="rect">
                <a:avLst/>
              </a:prstGeom>
              <a:noFill/>
            </p:spPr>
            <p:txBody>
              <a:bodyPr wrap="none" rtlCol="0">
                <a:spAutoFit/>
              </a:bodyPr>
              <a:lstStyle/>
              <a:p>
                <a:pPr marL="285750" indent="-285750">
                  <a:buFont typeface="Wingdings" panose="05000000000000000000" pitchFamily="2" charset="2"/>
                  <a:buChar char="l"/>
                </a:pPr>
                <a14:m>
                  <m:oMath xmlns:m="http://schemas.openxmlformats.org/officeDocument/2006/math">
                    <m:r>
                      <a:rPr lang="en-US" altLang="zh-TW" b="0" i="1" smtClean="0">
                        <a:latin typeface="Cambria Math" panose="02040503050406030204" pitchFamily="18" charset="0"/>
                      </a:rPr>
                      <m:t>𝑅𝑐𝑜𝑛</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𝑖</m:t>
                        </m:r>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𝑡𝑒𝑚𝑝</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𝑖</m:t>
                            </m:r>
                          </m:e>
                        </m:d>
                        <m:r>
                          <a:rPr lang="en-US" altLang="zh-TW" b="0" i="1" smtClean="0">
                            <a:latin typeface="Cambria Math" panose="02040503050406030204" pitchFamily="18" charset="0"/>
                          </a:rPr>
                          <m:t>,0,0,0</m:t>
                        </m:r>
                      </m:e>
                    </m:d>
                  </m:oMath>
                </a14:m>
                <a:endParaRPr lang="en-US" altLang="zh-TW" b="0" i="1" dirty="0">
                  <a:latin typeface="Cambria Math" panose="02040503050406030204" pitchFamily="18" charset="0"/>
                </a:endParaRPr>
              </a:p>
              <a:p>
                <a:pPr marL="285750" indent="-285750">
                  <a:buFont typeface="Wingdings" panose="05000000000000000000" pitchFamily="2" charset="2"/>
                  <a:buChar char="l"/>
                </a:pPr>
                <a14:m>
                  <m:oMath xmlns:m="http://schemas.openxmlformats.org/officeDocument/2006/math">
                    <m:r>
                      <m:rPr>
                        <m:sty m:val="p"/>
                      </m:rPr>
                      <a:rPr lang="en-US" altLang="zh-TW" b="0" i="0" smtClean="0">
                        <a:latin typeface="Cambria Math" panose="02040503050406030204" pitchFamily="18" charset="0"/>
                      </a:rPr>
                      <m:t>temp</m:t>
                    </m:r>
                    <m:d>
                      <m:dPr>
                        <m:begChr m:val="["/>
                        <m:endChr m:val="]"/>
                        <m:ctrlPr>
                          <a:rPr lang="en-US" altLang="zh-TW" b="0" i="1" smtClean="0">
                            <a:latin typeface="Cambria Math" panose="02040503050406030204" pitchFamily="18" charset="0"/>
                          </a:rPr>
                        </m:ctrlPr>
                      </m:dPr>
                      <m:e>
                        <m:r>
                          <m:rPr>
                            <m:sty m:val="p"/>
                          </m:rPr>
                          <a:rPr lang="en-US" altLang="zh-TW" b="0" i="0" smtClean="0">
                            <a:latin typeface="Cambria Math" panose="02040503050406030204" pitchFamily="18" charset="0"/>
                          </a:rPr>
                          <m:t>i</m:t>
                        </m:r>
                      </m:e>
                    </m:d>
                    <m:r>
                      <a:rPr lang="en-US" altLang="zh-TW" b="0" i="0" smtClean="0">
                        <a:latin typeface="Cambria Math" panose="02040503050406030204" pitchFamily="18" charset="0"/>
                      </a:rPr>
                      <m:t>=2</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𝑡𝑒𝑚𝑝</m:t>
                    </m:r>
                    <m:d>
                      <m:dPr>
                        <m:begChr m:val="["/>
                        <m:endChr m:val="]"/>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−1</m:t>
                        </m:r>
                      </m:e>
                    </m:d>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𝑓𝑜𝑟</m:t>
                    </m:r>
                    <m:r>
                      <a:rPr lang="en-US" altLang="zh-TW" b="0" i="1" smtClean="0">
                        <a:latin typeface="Cambria Math" panose="02040503050406030204" pitchFamily="18" charset="0"/>
                        <a:ea typeface="Cambria Math" panose="02040503050406030204" pitchFamily="18" charset="0"/>
                      </a:rPr>
                      <m:t> 1  </m:t>
                    </m:r>
                    <m:r>
                      <a:rPr lang="en-US" altLang="zh-TW" b="0" i="1" smtClean="0">
                        <a:latin typeface="Cambria Math" panose="02040503050406030204" pitchFamily="18" charset="0"/>
                        <a:ea typeface="Cambria Math" panose="02040503050406030204" pitchFamily="18" charset="0"/>
                        <a:sym typeface="Symbol" panose="05050102010706020507" pitchFamily="18" charset="2"/>
                      </a:rPr>
                      <m:t>𝑖</m:t>
                    </m:r>
                    <m:r>
                      <a:rPr lang="en-US" altLang="zh-TW" b="0" i="1" smtClean="0">
                        <a:latin typeface="Cambria Math" panose="02040503050406030204" pitchFamily="18" charset="0"/>
                        <a:ea typeface="Cambria Math" panose="02040503050406030204" pitchFamily="18" charset="0"/>
                        <a:sym typeface="Symbol" panose="05050102010706020507" pitchFamily="18" charset="2"/>
                      </a:rPr>
                      <m:t>  </m:t>
                    </m:r>
                    <m:r>
                      <a:rPr lang="en-US" altLang="zh-TW" b="0" i="1" smtClean="0">
                        <a:latin typeface="Cambria Math" panose="02040503050406030204" pitchFamily="18" charset="0"/>
                        <a:ea typeface="Cambria Math" panose="02040503050406030204" pitchFamily="18" charset="0"/>
                        <a:sym typeface="Symbol" panose="05050102010706020507" pitchFamily="18" charset="2"/>
                      </a:rPr>
                      <m:t>𝑁𝑟</m:t>
                    </m:r>
                  </m:oMath>
                </a14:m>
                <a:endParaRPr lang="en-US" altLang="zh-TW" dirty="0"/>
              </a:p>
              <a:p>
                <a:pPr marL="285750" indent="-285750">
                  <a:buFont typeface="Wingdings" panose="05000000000000000000" pitchFamily="2" charset="2"/>
                  <a:buChar char="l"/>
                </a:pPr>
                <a14:m>
                  <m:oMath xmlns:m="http://schemas.openxmlformats.org/officeDocument/2006/math">
                    <m:r>
                      <a:rPr lang="en-US" altLang="zh-TW" b="0" i="1" smtClean="0">
                        <a:latin typeface="Cambria Math" panose="02040503050406030204" pitchFamily="18" charset="0"/>
                      </a:rPr>
                      <m:t>𝑡𝑒𝑚𝑝</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m:t>
                        </m:r>
                      </m:e>
                    </m:d>
                    <m:r>
                      <a:rPr lang="en-US" altLang="zh-TW" b="0" i="1" smtClean="0">
                        <a:latin typeface="Cambria Math" panose="02040503050406030204" pitchFamily="18" charset="0"/>
                      </a:rPr>
                      <m:t>=1</m:t>
                    </m:r>
                  </m:oMath>
                </a14:m>
                <a:endParaRPr lang="zh-TW" altLang="en-US" dirty="0"/>
              </a:p>
            </p:txBody>
          </p:sp>
        </mc:Choice>
        <mc:Fallback>
          <p:sp>
            <p:nvSpPr>
              <p:cNvPr id="11" name="文字方塊 10">
                <a:extLst>
                  <a:ext uri="{FF2B5EF4-FFF2-40B4-BE49-F238E27FC236}">
                    <a16:creationId xmlns:a16="http://schemas.microsoft.com/office/drawing/2014/main" id="{E99BA331-D48B-4233-96CB-22E18B0C7A59}"/>
                  </a:ext>
                </a:extLst>
              </p:cNvPr>
              <p:cNvSpPr txBox="1">
                <a:spLocks noRot="1" noChangeAspect="1" noMove="1" noResize="1" noEditPoints="1" noAdjustHandles="1" noChangeArrowheads="1" noChangeShapeType="1" noTextEdit="1"/>
              </p:cNvSpPr>
              <p:nvPr/>
            </p:nvSpPr>
            <p:spPr>
              <a:xfrm>
                <a:off x="7846554" y="3429000"/>
                <a:ext cx="4427494" cy="923330"/>
              </a:xfrm>
              <a:prstGeom prst="rect">
                <a:avLst/>
              </a:prstGeom>
              <a:blipFill>
                <a:blip r:embed="rId4"/>
                <a:stretch>
                  <a:fillRect l="-826" t="-1325" b="-728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3519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BD08DF-4F28-40C1-BEEA-70E78C134299}"/>
              </a:ext>
            </a:extLst>
          </p:cNvPr>
          <p:cNvSpPr>
            <a:spLocks noGrp="1"/>
          </p:cNvSpPr>
          <p:nvPr>
            <p:ph type="title"/>
          </p:nvPr>
        </p:nvSpPr>
        <p:spPr>
          <a:xfrm>
            <a:off x="648953" y="569928"/>
            <a:ext cx="8596668" cy="1320800"/>
          </a:xfrm>
        </p:spPr>
        <p:txBody>
          <a:bodyPr>
            <a:normAutofit/>
          </a:bodyPr>
          <a:lstStyle/>
          <a:p>
            <a:r>
              <a:rPr lang="zh-TW" altLang="en-US" sz="4000" dirty="0"/>
              <a:t>伽羅瓦有限場</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E825762-BAEC-48B3-9D8F-04977E366151}"/>
                  </a:ext>
                </a:extLst>
              </p:cNvPr>
              <p:cNvSpPr>
                <a:spLocks noGrp="1"/>
              </p:cNvSpPr>
              <p:nvPr>
                <p:ph idx="1"/>
              </p:nvPr>
            </p:nvSpPr>
            <p:spPr>
              <a:xfrm>
                <a:off x="763253" y="1636343"/>
                <a:ext cx="11137181" cy="4851754"/>
              </a:xfrm>
            </p:spPr>
            <p:txBody>
              <a:bodyPr>
                <a:normAutofit/>
              </a:bodyPr>
              <a:lstStyle/>
              <a:p>
                <a:pPr algn="just"/>
                <a:r>
                  <a:rPr lang="zh-TW" altLang="en-US" sz="2000" dirty="0"/>
                  <a:t>伽羅瓦有限場為一個包含有限個元素的場，在</a:t>
                </a:r>
                <a:r>
                  <a:rPr lang="en-US" altLang="zh-TW" sz="2000" dirty="0"/>
                  <a:t>AES</a:t>
                </a:r>
                <a:r>
                  <a:rPr lang="zh-TW" altLang="en-US" sz="2000" dirty="0"/>
                  <a:t>的加、解密中使用了有限場</a:t>
                </a:r>
                <a:r>
                  <a:rPr lang="en-US" altLang="zh-TW" sz="2000" dirty="0"/>
                  <a:t>GF(</a:t>
                </a:r>
                <a14:m>
                  <m:oMath xmlns:m="http://schemas.openxmlformats.org/officeDocument/2006/math">
                    <m:sSup>
                      <m:sSupPr>
                        <m:ctrlPr>
                          <a:rPr lang="en-US" altLang="zh-TW" sz="2000" i="1" smtClean="0">
                            <a:latin typeface="Cambria Math" panose="02040503050406030204" pitchFamily="18" charset="0"/>
                          </a:rPr>
                        </m:ctrlPr>
                      </m:sSupPr>
                      <m:e>
                        <m:r>
                          <a:rPr lang="en-US" altLang="zh-TW" sz="2000" i="1">
                            <a:latin typeface="Cambria Math" panose="02040503050406030204" pitchFamily="18" charset="0"/>
                          </a:rPr>
                          <m:t>2</m:t>
                        </m:r>
                      </m:e>
                      <m:sup>
                        <m:r>
                          <a:rPr lang="en-US" altLang="zh-TW" sz="2000" i="1">
                            <a:latin typeface="Cambria Math" panose="02040503050406030204" pitchFamily="18" charset="0"/>
                          </a:rPr>
                          <m:t>8</m:t>
                        </m:r>
                      </m:sup>
                    </m:sSup>
                  </m:oMath>
                </a14:m>
                <a:r>
                  <a:rPr lang="en-US" altLang="zh-TW" sz="2000" dirty="0"/>
                  <a:t>)</a:t>
                </a:r>
                <a:r>
                  <a:rPr lang="zh-TW" altLang="en-US" sz="2000" dirty="0"/>
                  <a:t>。在運算過程中是以一個位元組</a:t>
                </a:r>
                <a:r>
                  <a:rPr lang="en-US" altLang="zh-TW" sz="2000" dirty="0"/>
                  <a:t>(Byte)</a:t>
                </a:r>
                <a:r>
                  <a:rPr lang="zh-TW" altLang="en-US" sz="2000" dirty="0"/>
                  <a:t>為單位，每個位元組都可以代表</a:t>
                </a:r>
                <a:r>
                  <a:rPr lang="en-US" altLang="zh-TW" sz="2000" dirty="0"/>
                  <a:t>GF(</a:t>
                </a:r>
                <a14:m>
                  <m:oMath xmlns:m="http://schemas.openxmlformats.org/officeDocument/2006/math">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2</m:t>
                        </m:r>
                      </m:e>
                      <m:sup>
                        <m:r>
                          <a:rPr lang="en-US" altLang="zh-TW" sz="2000" i="1">
                            <a:latin typeface="Cambria Math" panose="02040503050406030204" pitchFamily="18" charset="0"/>
                          </a:rPr>
                          <m:t>8</m:t>
                        </m:r>
                      </m:sup>
                    </m:sSup>
                  </m:oMath>
                </a14:m>
                <a:r>
                  <a:rPr lang="en-US" altLang="zh-TW" sz="2000" dirty="0"/>
                  <a:t>)</a:t>
                </a:r>
                <a:r>
                  <a:rPr lang="zh-TW" altLang="en-US" sz="2000" dirty="0"/>
                  <a:t>中的一個元素，且可以用一個一元七次多項式表示。</a:t>
                </a:r>
                <a:endParaRPr lang="en-US" altLang="zh-TW" sz="2000" dirty="0"/>
              </a:p>
              <a:p>
                <a:r>
                  <a:rPr lang="zh-TW" altLang="en-US" sz="2000" dirty="0"/>
                  <a:t>若一個位元組為</a:t>
                </a:r>
                <a:r>
                  <a:rPr lang="zh-TW" altLang="en-US" sz="2000" dirty="0">
                    <a:sym typeface="Symbol" panose="05050102010706020507" pitchFamily="18" charset="2"/>
                  </a:rPr>
                  <a:t></a:t>
                </a:r>
                <a14:m>
                  <m:oMath xmlns:m="http://schemas.openxmlformats.org/officeDocument/2006/math">
                    <m:r>
                      <a:rPr lang="en-US" altLang="zh-TW" sz="2000" b="0" i="1" smtClean="0">
                        <a:latin typeface="Cambria Math" panose="02040503050406030204" pitchFamily="18" charset="0"/>
                        <a:sym typeface="Symbol" panose="05050102010706020507" pitchFamily="18" charset="2"/>
                      </a:rPr>
                      <m:t>𝑎</m:t>
                    </m:r>
                    <m:r>
                      <a:rPr lang="en-US" altLang="zh-TW" sz="2000" b="0" i="1" smtClean="0">
                        <a:latin typeface="Cambria Math" panose="02040503050406030204" pitchFamily="18" charset="0"/>
                        <a:sym typeface="Symbol" panose="05050102010706020507" pitchFamily="18" charset="2"/>
                      </a:rPr>
                      <m:t>7 </m:t>
                    </m:r>
                    <m:r>
                      <a:rPr lang="en-US" altLang="zh-TW" sz="2000" b="0" i="1" smtClean="0">
                        <a:latin typeface="Cambria Math" panose="02040503050406030204" pitchFamily="18" charset="0"/>
                        <a:sym typeface="Symbol" panose="05050102010706020507" pitchFamily="18" charset="2"/>
                      </a:rPr>
                      <m:t>𝑎</m:t>
                    </m:r>
                    <m:r>
                      <a:rPr lang="en-US" altLang="zh-TW" sz="2000" b="0" i="1" smtClean="0">
                        <a:latin typeface="Cambria Math" panose="02040503050406030204" pitchFamily="18" charset="0"/>
                        <a:sym typeface="Symbol" panose="05050102010706020507" pitchFamily="18" charset="2"/>
                      </a:rPr>
                      <m:t>6 </m:t>
                    </m:r>
                    <m:r>
                      <a:rPr lang="en-US" altLang="zh-TW" sz="2000" b="0" i="1" smtClean="0">
                        <a:latin typeface="Cambria Math" panose="02040503050406030204" pitchFamily="18" charset="0"/>
                        <a:sym typeface="Symbol" panose="05050102010706020507" pitchFamily="18" charset="2"/>
                      </a:rPr>
                      <m:t>𝑎</m:t>
                    </m:r>
                    <m:r>
                      <a:rPr lang="en-US" altLang="zh-TW" sz="2000" b="0" i="1" smtClean="0">
                        <a:latin typeface="Cambria Math" panose="02040503050406030204" pitchFamily="18" charset="0"/>
                        <a:sym typeface="Symbol" panose="05050102010706020507" pitchFamily="18" charset="2"/>
                      </a:rPr>
                      <m:t>5 </m:t>
                    </m:r>
                    <m:r>
                      <a:rPr lang="en-US" altLang="zh-TW" sz="2000" b="0" i="1" smtClean="0">
                        <a:latin typeface="Cambria Math" panose="02040503050406030204" pitchFamily="18" charset="0"/>
                        <a:sym typeface="Symbol" panose="05050102010706020507" pitchFamily="18" charset="2"/>
                      </a:rPr>
                      <m:t>𝑎</m:t>
                    </m:r>
                    <m:r>
                      <a:rPr lang="en-US" altLang="zh-TW" sz="2000" b="0" i="1" smtClean="0">
                        <a:latin typeface="Cambria Math" panose="02040503050406030204" pitchFamily="18" charset="0"/>
                        <a:sym typeface="Symbol" panose="05050102010706020507" pitchFamily="18" charset="2"/>
                      </a:rPr>
                      <m:t>4 </m:t>
                    </m:r>
                    <m:r>
                      <a:rPr lang="en-US" altLang="zh-TW" sz="2000" b="0" i="1" smtClean="0">
                        <a:latin typeface="Cambria Math" panose="02040503050406030204" pitchFamily="18" charset="0"/>
                        <a:sym typeface="Symbol" panose="05050102010706020507" pitchFamily="18" charset="2"/>
                      </a:rPr>
                      <m:t>𝑎</m:t>
                    </m:r>
                    <m:r>
                      <a:rPr lang="en-US" altLang="zh-TW" sz="2000" b="0" i="1" smtClean="0">
                        <a:latin typeface="Cambria Math" panose="02040503050406030204" pitchFamily="18" charset="0"/>
                        <a:sym typeface="Symbol" panose="05050102010706020507" pitchFamily="18" charset="2"/>
                      </a:rPr>
                      <m:t>3 </m:t>
                    </m:r>
                    <m:r>
                      <a:rPr lang="en-US" altLang="zh-TW" sz="2000" b="0" i="1" smtClean="0">
                        <a:latin typeface="Cambria Math" panose="02040503050406030204" pitchFamily="18" charset="0"/>
                        <a:sym typeface="Symbol" panose="05050102010706020507" pitchFamily="18" charset="2"/>
                      </a:rPr>
                      <m:t>𝑎</m:t>
                    </m:r>
                    <m:r>
                      <a:rPr lang="en-US" altLang="zh-TW" sz="2000" b="0" i="1" smtClean="0">
                        <a:latin typeface="Cambria Math" panose="02040503050406030204" pitchFamily="18" charset="0"/>
                        <a:sym typeface="Symbol" panose="05050102010706020507" pitchFamily="18" charset="2"/>
                      </a:rPr>
                      <m:t>2 </m:t>
                    </m:r>
                    <m:r>
                      <a:rPr lang="en-US" altLang="zh-TW" sz="2000" b="0" i="1" smtClean="0">
                        <a:latin typeface="Cambria Math" panose="02040503050406030204" pitchFamily="18" charset="0"/>
                        <a:sym typeface="Symbol" panose="05050102010706020507" pitchFamily="18" charset="2"/>
                      </a:rPr>
                      <m:t>𝑎</m:t>
                    </m:r>
                    <m:r>
                      <a:rPr lang="en-US" altLang="zh-TW" sz="2000" b="0" i="1" smtClean="0">
                        <a:latin typeface="Cambria Math" panose="02040503050406030204" pitchFamily="18" charset="0"/>
                        <a:sym typeface="Symbol" panose="05050102010706020507" pitchFamily="18" charset="2"/>
                      </a:rPr>
                      <m:t>1 </m:t>
                    </m:r>
                    <m:r>
                      <a:rPr lang="en-US" altLang="zh-TW" sz="2000" b="0" i="1" smtClean="0">
                        <a:latin typeface="Cambria Math" panose="02040503050406030204" pitchFamily="18" charset="0"/>
                        <a:sym typeface="Symbol" panose="05050102010706020507" pitchFamily="18" charset="2"/>
                      </a:rPr>
                      <m:t>𝑎</m:t>
                    </m:r>
                    <m:r>
                      <a:rPr lang="en-US" altLang="zh-TW" sz="2000" b="0" i="1" smtClean="0">
                        <a:latin typeface="Cambria Math" panose="02040503050406030204" pitchFamily="18" charset="0"/>
                        <a:sym typeface="Symbol" panose="05050102010706020507" pitchFamily="18" charset="2"/>
                      </a:rPr>
                      <m:t>0</m:t>
                    </m:r>
                  </m:oMath>
                </a14:m>
                <a:r>
                  <a:rPr lang="zh-TW" altLang="en-US" sz="2000" dirty="0">
                    <a:sym typeface="Symbol" panose="05050102010706020507" pitchFamily="18" charset="2"/>
                  </a:rPr>
                  <a:t>，則</a:t>
                </a:r>
                <a14:m>
                  <m:oMath xmlns:m="http://schemas.openxmlformats.org/officeDocument/2006/math">
                    <m:r>
                      <a:rPr lang="en-US" altLang="zh-TW" sz="2000" b="0" i="1" smtClean="0">
                        <a:latin typeface="Cambria Math" panose="02040503050406030204" pitchFamily="18" charset="0"/>
                        <a:sym typeface="Symbol" panose="05050102010706020507" pitchFamily="18" charset="2"/>
                      </a:rPr>
                      <m:t>𝑎</m:t>
                    </m:r>
                  </m:oMath>
                </a14:m>
                <a:r>
                  <a:rPr lang="zh-TW" altLang="en-US" sz="2000" dirty="0"/>
                  <a:t>可以表示成一個一元七次多項式</a:t>
                </a:r>
                <a:r>
                  <a:rPr lang="en-US" altLang="zh-TW" sz="2000" dirty="0"/>
                  <a:t>:</a:t>
                </a:r>
              </a:p>
              <a:p>
                <a:pPr marL="0" indent="0">
                  <a:buNone/>
                </a:pPr>
                <a:r>
                  <a:rPr lang="en-US" altLang="zh-TW" sz="2000" dirty="0"/>
                  <a:t>		</a:t>
                </a:r>
                <a14:m>
                  <m:oMath xmlns:m="http://schemas.openxmlformats.org/officeDocument/2006/math">
                    <m:r>
                      <a:rPr lang="en-US" altLang="zh-TW" sz="2000" b="0" i="1" smtClean="0">
                        <a:latin typeface="Cambria Math" panose="02040503050406030204" pitchFamily="18" charset="0"/>
                      </a:rPr>
                      <m:t>𝑎</m:t>
                    </m:r>
                    <m:d>
                      <m:dPr>
                        <m:ctrlPr>
                          <a:rPr lang="en-US" altLang="zh-TW" sz="2000" b="0" i="1" smtClean="0">
                            <a:latin typeface="Cambria Math" panose="02040503050406030204" pitchFamily="18" charset="0"/>
                          </a:rPr>
                        </m:ctrlPr>
                      </m:dPr>
                      <m:e>
                        <m:r>
                          <a:rPr lang="en-US" altLang="zh-TW" sz="2000" b="0" i="1" smtClean="0">
                            <a:latin typeface="Cambria Math" panose="02040503050406030204" pitchFamily="18" charset="0"/>
                          </a:rPr>
                          <m:t>𝑥</m:t>
                        </m:r>
                      </m:e>
                    </m:d>
                    <m:r>
                      <a:rPr lang="en-US" altLang="zh-TW" sz="2000" b="0" i="1" smtClean="0">
                        <a:latin typeface="Cambria Math" panose="02040503050406030204" pitchFamily="18" charset="0"/>
                      </a:rPr>
                      <m:t>= </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𝑎</m:t>
                        </m:r>
                      </m:e>
                      <m:sub>
                        <m:r>
                          <a:rPr lang="en-US" altLang="zh-TW" sz="2000" b="0" i="1" smtClean="0">
                            <a:latin typeface="Cambria Math" panose="02040503050406030204" pitchFamily="18" charset="0"/>
                          </a:rPr>
                          <m:t>7</m:t>
                        </m:r>
                      </m:sub>
                    </m:sSub>
                    <m:sSup>
                      <m:sSupPr>
                        <m:ctrlPr>
                          <a:rPr lang="en-US" altLang="zh-TW" sz="2000" b="0" i="1" smtClean="0">
                            <a:latin typeface="Cambria Math" panose="02040503050406030204" pitchFamily="18" charset="0"/>
                          </a:rPr>
                        </m:ctrlPr>
                      </m:sSupPr>
                      <m:e>
                        <m:r>
                          <a:rPr lang="en-US" altLang="zh-TW" sz="2000" b="0" i="1" smtClean="0">
                            <a:latin typeface="Cambria Math" panose="02040503050406030204" pitchFamily="18" charset="0"/>
                          </a:rPr>
                          <m:t>𝑥</m:t>
                        </m:r>
                      </m:e>
                      <m:sup>
                        <m:r>
                          <a:rPr lang="en-US" altLang="zh-TW" sz="2000" b="0" i="1" smtClean="0">
                            <a:latin typeface="Cambria Math" panose="02040503050406030204" pitchFamily="18" charset="0"/>
                          </a:rPr>
                          <m:t>7</m:t>
                        </m:r>
                      </m:sup>
                    </m:sSup>
                    <m:r>
                      <a:rPr lang="en-US" altLang="zh-TW" sz="2000" b="0" i="1" smtClean="0">
                        <a:latin typeface="Cambria Math" panose="02040503050406030204" pitchFamily="18" charset="0"/>
                      </a:rPr>
                      <m:t> +</m:t>
                    </m:r>
                    <m:r>
                      <a:rPr lang="zh-TW" altLang="en-US" sz="2000" i="1">
                        <a:latin typeface="Cambria Math" panose="02040503050406030204" pitchFamily="18" charset="0"/>
                      </a:rPr>
                      <m:t> </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𝑎</m:t>
                        </m:r>
                      </m:e>
                      <m:sub>
                        <m:r>
                          <a:rPr lang="en-US" altLang="zh-TW" sz="2000" b="0" i="1" smtClean="0">
                            <a:latin typeface="Cambria Math" panose="02040503050406030204" pitchFamily="18" charset="0"/>
                          </a:rPr>
                          <m:t>6</m:t>
                        </m:r>
                      </m:sub>
                    </m:sSub>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𝑥</m:t>
                        </m:r>
                      </m:e>
                      <m:sup>
                        <m:r>
                          <a:rPr lang="en-US" altLang="zh-TW" sz="2000" b="0" i="1" smtClean="0">
                            <a:latin typeface="Cambria Math" panose="02040503050406030204" pitchFamily="18" charset="0"/>
                          </a:rPr>
                          <m:t>6</m:t>
                        </m:r>
                      </m:sup>
                    </m:sSup>
                    <m:r>
                      <a:rPr lang="zh-TW" altLang="en-US" sz="2000" i="1" smtClean="0">
                        <a:latin typeface="Cambria Math" panose="02040503050406030204" pitchFamily="18" charset="0"/>
                      </a:rPr>
                      <m:t> </m:t>
                    </m:r>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𝑎</m:t>
                        </m:r>
                      </m:e>
                      <m:sub>
                        <m:r>
                          <a:rPr lang="en-US" altLang="zh-TW" sz="2000" b="0" i="1" smtClean="0">
                            <a:latin typeface="Cambria Math" panose="02040503050406030204" pitchFamily="18" charset="0"/>
                          </a:rPr>
                          <m:t>5</m:t>
                        </m:r>
                      </m:sub>
                    </m:sSub>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𝑥</m:t>
                        </m:r>
                      </m:e>
                      <m:sup>
                        <m:r>
                          <a:rPr lang="en-US" altLang="zh-TW" sz="2000" b="0" i="1" smtClean="0">
                            <a:latin typeface="Cambria Math" panose="02040503050406030204" pitchFamily="18" charset="0"/>
                          </a:rPr>
                          <m:t>5</m:t>
                        </m:r>
                      </m:sup>
                    </m:sSup>
                    <m:r>
                      <a:rPr lang="zh-TW" altLang="en-US" sz="2000" i="1" smtClean="0">
                        <a:latin typeface="Cambria Math" panose="02040503050406030204" pitchFamily="18" charset="0"/>
                      </a:rPr>
                      <m:t> </m:t>
                    </m:r>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𝑎</m:t>
                        </m:r>
                      </m:e>
                      <m:sub>
                        <m:r>
                          <a:rPr lang="en-US" altLang="zh-TW" sz="2000" b="0" i="1" smtClean="0">
                            <a:latin typeface="Cambria Math" panose="02040503050406030204" pitchFamily="18" charset="0"/>
                          </a:rPr>
                          <m:t>4</m:t>
                        </m:r>
                      </m:sub>
                    </m:sSub>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𝑥</m:t>
                        </m:r>
                      </m:e>
                      <m:sup>
                        <m:r>
                          <a:rPr lang="en-US" altLang="zh-TW" sz="2000" b="0" i="1" smtClean="0">
                            <a:latin typeface="Cambria Math" panose="02040503050406030204" pitchFamily="18" charset="0"/>
                          </a:rPr>
                          <m:t>4</m:t>
                        </m:r>
                      </m:sup>
                    </m:sSup>
                    <m:r>
                      <a:rPr lang="zh-TW" altLang="en-US" sz="2000" i="1" smtClean="0">
                        <a:latin typeface="Cambria Math" panose="02040503050406030204" pitchFamily="18" charset="0"/>
                      </a:rPr>
                      <m:t> </m:t>
                    </m:r>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𝑎</m:t>
                        </m:r>
                      </m:e>
                      <m:sub>
                        <m:r>
                          <a:rPr lang="en-US" altLang="zh-TW" sz="2000" b="0" i="1" smtClean="0">
                            <a:latin typeface="Cambria Math" panose="02040503050406030204" pitchFamily="18" charset="0"/>
                          </a:rPr>
                          <m:t>3</m:t>
                        </m:r>
                      </m:sub>
                    </m:sSub>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𝑥</m:t>
                        </m:r>
                      </m:e>
                      <m:sup>
                        <m:r>
                          <a:rPr lang="en-US" altLang="zh-TW" sz="2000" b="0" i="1" smtClean="0">
                            <a:latin typeface="Cambria Math" panose="02040503050406030204" pitchFamily="18" charset="0"/>
                          </a:rPr>
                          <m:t>3</m:t>
                        </m:r>
                      </m:sup>
                    </m:sSup>
                    <m:r>
                      <a:rPr lang="zh-TW" altLang="en-US" sz="2000" i="1" smtClean="0">
                        <a:latin typeface="Cambria Math" panose="02040503050406030204" pitchFamily="18" charset="0"/>
                      </a:rPr>
                      <m:t> </m:t>
                    </m:r>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𝑎</m:t>
                        </m:r>
                      </m:e>
                      <m:sub>
                        <m:r>
                          <a:rPr lang="en-US" altLang="zh-TW" sz="2000" b="0" i="1" smtClean="0">
                            <a:latin typeface="Cambria Math" panose="02040503050406030204" pitchFamily="18" charset="0"/>
                          </a:rPr>
                          <m:t>2</m:t>
                        </m:r>
                      </m:sub>
                    </m:sSub>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𝑥</m:t>
                        </m:r>
                      </m:e>
                      <m:sup>
                        <m:r>
                          <a:rPr lang="en-US" altLang="zh-TW" sz="2000" b="0" i="1" smtClean="0">
                            <a:latin typeface="Cambria Math" panose="02040503050406030204" pitchFamily="18" charset="0"/>
                          </a:rPr>
                          <m:t>2</m:t>
                        </m:r>
                      </m:sup>
                    </m:sSup>
                    <m:r>
                      <a:rPr lang="zh-TW" altLang="en-US" sz="2000" i="1" smtClean="0">
                        <a:latin typeface="Cambria Math" panose="02040503050406030204" pitchFamily="18" charset="0"/>
                      </a:rPr>
                      <m:t> </m:t>
                    </m:r>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𝑎</m:t>
                        </m:r>
                      </m:e>
                      <m:sub>
                        <m:r>
                          <a:rPr lang="en-US" altLang="zh-TW" sz="2000" b="0" i="1" smtClean="0">
                            <a:latin typeface="Cambria Math" panose="02040503050406030204" pitchFamily="18" charset="0"/>
                          </a:rPr>
                          <m:t>1</m:t>
                        </m:r>
                      </m:sub>
                    </m:sSub>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𝑥</m:t>
                        </m:r>
                      </m:e>
                      <m:sup>
                        <m:r>
                          <a:rPr lang="en-US" altLang="zh-TW" sz="2000" b="0" i="1" smtClean="0">
                            <a:latin typeface="Cambria Math" panose="02040503050406030204" pitchFamily="18" charset="0"/>
                          </a:rPr>
                          <m:t>1</m:t>
                        </m:r>
                      </m:sup>
                    </m:sSup>
                    <m:r>
                      <a:rPr lang="zh-TW" altLang="en-US" sz="2000" i="1" smtClean="0">
                        <a:latin typeface="Cambria Math" panose="02040503050406030204" pitchFamily="18" charset="0"/>
                      </a:rPr>
                      <m:t> </m:t>
                    </m:r>
                    <m:r>
                      <a:rPr lang="zh-TW" altLang="en-US" sz="2000" i="1">
                        <a:latin typeface="Cambria Math" panose="02040503050406030204" pitchFamily="18" charset="0"/>
                      </a:rPr>
                      <m:t> </m:t>
                    </m:r>
                    <m:r>
                      <a:rPr lang="en-US" altLang="zh-TW" sz="2000" i="1" smtClean="0">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𝑎</m:t>
                        </m:r>
                      </m:e>
                      <m:sub>
                        <m:r>
                          <a:rPr lang="en-US" altLang="zh-TW" sz="2000" b="0" i="1" smtClean="0">
                            <a:latin typeface="Cambria Math" panose="02040503050406030204" pitchFamily="18" charset="0"/>
                          </a:rPr>
                          <m:t>0</m:t>
                        </m:r>
                      </m:sub>
                    </m:sSub>
                  </m:oMath>
                </a14:m>
                <a:endParaRPr lang="en-US" altLang="zh-TW" sz="2000" dirty="0"/>
              </a:p>
              <a:p>
                <a:pPr marL="0" indent="0">
                  <a:buNone/>
                </a:pPr>
                <a:r>
                  <a:rPr lang="en-US" altLang="zh-TW" sz="2000" dirty="0"/>
                  <a:t>	</a:t>
                </a:r>
                <a:r>
                  <a:rPr lang="zh-TW" altLang="en-US" sz="2000" dirty="0"/>
                  <a:t>其中</a:t>
                </a:r>
                <a:r>
                  <a:rPr lang="en-US" altLang="zh-TW" sz="2000" dirty="0"/>
                  <a:t>a7~a0</a:t>
                </a:r>
                <a:r>
                  <a:rPr lang="zh-TW" altLang="en-US" sz="2000" dirty="0"/>
                  <a:t>只能為</a:t>
                </a:r>
                <a:r>
                  <a:rPr lang="en-US" altLang="zh-TW" sz="2000" dirty="0"/>
                  <a:t>0</a:t>
                </a:r>
                <a:r>
                  <a:rPr lang="zh-TW" altLang="en-US" sz="2000" dirty="0"/>
                  <a:t>或者</a:t>
                </a:r>
                <a:r>
                  <a:rPr lang="en-US" altLang="zh-TW" sz="2000" dirty="0"/>
                  <a:t>1</a:t>
                </a:r>
                <a:r>
                  <a:rPr lang="zh-TW" altLang="en-US" sz="2000" dirty="0"/>
                  <a:t>。 </a:t>
                </a:r>
              </a:p>
            </p:txBody>
          </p:sp>
        </mc:Choice>
        <mc:Fallback xmlns="">
          <p:sp>
            <p:nvSpPr>
              <p:cNvPr id="3" name="內容版面配置區 2">
                <a:extLst>
                  <a:ext uri="{FF2B5EF4-FFF2-40B4-BE49-F238E27FC236}">
                    <a16:creationId xmlns:a16="http://schemas.microsoft.com/office/drawing/2014/main" id="{9E825762-BAEC-48B3-9D8F-04977E366151}"/>
                  </a:ext>
                </a:extLst>
              </p:cNvPr>
              <p:cNvSpPr>
                <a:spLocks noGrp="1" noRot="1" noChangeAspect="1" noMove="1" noResize="1" noEditPoints="1" noAdjustHandles="1" noChangeArrowheads="1" noChangeShapeType="1" noTextEdit="1"/>
              </p:cNvSpPr>
              <p:nvPr>
                <p:ph idx="1"/>
              </p:nvPr>
            </p:nvSpPr>
            <p:spPr>
              <a:xfrm>
                <a:off x="763253" y="1636343"/>
                <a:ext cx="11137181" cy="4851754"/>
              </a:xfrm>
              <a:blipFill>
                <a:blip r:embed="rId3"/>
                <a:stretch>
                  <a:fillRect l="-493" t="-1005" r="-60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06447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BD08DF-4F28-40C1-BEEA-70E78C134299}"/>
              </a:ext>
            </a:extLst>
          </p:cNvPr>
          <p:cNvSpPr>
            <a:spLocks noGrp="1"/>
          </p:cNvSpPr>
          <p:nvPr>
            <p:ph type="title"/>
          </p:nvPr>
        </p:nvSpPr>
        <p:spPr>
          <a:xfrm>
            <a:off x="705909" y="550878"/>
            <a:ext cx="8596668" cy="668784"/>
          </a:xfrm>
        </p:spPr>
        <p:txBody>
          <a:bodyPr>
            <a:normAutofit fontScale="90000"/>
          </a:bodyPr>
          <a:lstStyle/>
          <a:p>
            <a:r>
              <a:rPr lang="zh-TW" altLang="en-US" dirty="0"/>
              <a:t>加法運算</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E825762-BAEC-48B3-9D8F-04977E366151}"/>
                  </a:ext>
                </a:extLst>
              </p:cNvPr>
              <p:cNvSpPr>
                <a:spLocks noGrp="1"/>
              </p:cNvSpPr>
              <p:nvPr>
                <p:ph idx="1"/>
              </p:nvPr>
            </p:nvSpPr>
            <p:spPr>
              <a:xfrm>
                <a:off x="1035769" y="1636343"/>
                <a:ext cx="10708556" cy="4851754"/>
              </a:xfrm>
            </p:spPr>
            <p:txBody>
              <a:bodyPr>
                <a:normAutofit/>
              </a:bodyPr>
              <a:lstStyle/>
              <a:p>
                <a:pPr algn="just"/>
                <a:r>
                  <a:rPr lang="zh-TW" altLang="en-US" sz="2000" dirty="0"/>
                  <a:t>在伽羅瓦有限場中，加法運算定義為兩個多項式相同次方的係數相加並做模</a:t>
                </a:r>
                <a:r>
                  <a:rPr lang="en-US" altLang="zh-TW" sz="2000" dirty="0"/>
                  <a:t>2</a:t>
                </a:r>
                <a:r>
                  <a:rPr lang="zh-TW" altLang="en-US" sz="2000" dirty="0"/>
                  <a:t>的運算，以數位運算則是能等效於互斥或</a:t>
                </a:r>
                <a:r>
                  <a:rPr lang="en-US" altLang="zh-TW" sz="2000" dirty="0"/>
                  <a:t>(</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a:t>)</a:t>
                </a:r>
                <a:r>
                  <a:rPr lang="zh-TW" altLang="en-US" sz="2000" dirty="0"/>
                  <a:t>運算。</a:t>
                </a:r>
                <a:endParaRPr lang="en-US" altLang="zh-TW" sz="2000" dirty="0"/>
              </a:p>
              <a:p>
                <a:pPr marL="0" indent="0" algn="just">
                  <a:buNone/>
                </a:pPr>
                <a:r>
                  <a:rPr lang="en-US" altLang="zh-TW" sz="2000" dirty="0"/>
                  <a:t>	</a:t>
                </a:r>
                <a:r>
                  <a:rPr lang="zh-TW" altLang="en-US" sz="2000" dirty="0"/>
                  <a:t>例如</a:t>
                </a:r>
                <a:r>
                  <a:rPr lang="en-US" altLang="zh-TW" sz="2000" dirty="0"/>
                  <a:t>:</a:t>
                </a:r>
              </a:p>
              <a:p>
                <a:pPr marL="0" indent="0" algn="just">
                  <a:buNone/>
                </a:pPr>
                <a:r>
                  <a:rPr lang="en-US" altLang="zh-TW" sz="2000" dirty="0"/>
                  <a:t>	</a:t>
                </a:r>
                <a14:m>
                  <m:oMath xmlns:m="http://schemas.openxmlformats.org/officeDocument/2006/math">
                    <m:r>
                      <a:rPr lang="en-US" altLang="zh-TW" sz="2000" b="0" i="0" smtClean="0">
                        <a:latin typeface="Cambria Math" panose="02040503050406030204" pitchFamily="18" charset="0"/>
                      </a:rPr>
                      <m:t>(2</m:t>
                    </m:r>
                    <m:r>
                      <m:rPr>
                        <m:sty m:val="p"/>
                      </m:rPr>
                      <a:rPr lang="en-US" altLang="zh-TW" sz="2000" b="0" i="0" smtClean="0">
                        <a:latin typeface="Cambria Math" panose="02040503050406030204" pitchFamily="18" charset="0"/>
                      </a:rPr>
                      <m:t>d</m:t>
                    </m:r>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m:t>
                        </m:r>
                      </m:e>
                      <m:sub>
                        <m:r>
                          <a:rPr lang="en-US" altLang="zh-TW" sz="2000" b="0" i="1" smtClean="0">
                            <a:latin typeface="Cambria Math" panose="02040503050406030204" pitchFamily="18" charset="0"/>
                          </a:rPr>
                          <m:t>16</m:t>
                        </m:r>
                      </m:sub>
                    </m:sSub>
                    <m:r>
                      <a:rPr lang="en-US" altLang="zh-TW" sz="2000" b="0" i="1" smtClean="0">
                        <a:latin typeface="Cambria Math" panose="02040503050406030204" pitchFamily="18" charset="0"/>
                      </a:rPr>
                      <m:t>=(00101101</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m:t>
                        </m:r>
                      </m:e>
                      <m:sub>
                        <m:r>
                          <a:rPr lang="en-US" altLang="zh-TW" sz="2000" b="0" i="1" smtClean="0">
                            <a:latin typeface="Cambria Math" panose="02040503050406030204" pitchFamily="18" charset="0"/>
                          </a:rPr>
                          <m:t>16</m:t>
                        </m:r>
                      </m:sub>
                    </m:sSub>
                    <m:r>
                      <a:rPr lang="en-US" altLang="zh-TW" sz="2000" b="0" i="1" smtClean="0">
                        <a:latin typeface="Cambria Math" panose="02040503050406030204" pitchFamily="18" charset="0"/>
                      </a:rPr>
                      <m:t>=</m:t>
                    </m:r>
                  </m:oMath>
                </a14:m>
                <a:r>
                  <a:rPr lang="zh-TW" altLang="en-US" sz="2000" dirty="0"/>
                  <a:t> </a:t>
                </a:r>
                <a14:m>
                  <m:oMath xmlns:m="http://schemas.openxmlformats.org/officeDocument/2006/math">
                    <m:sSup>
                      <m:sSupPr>
                        <m:ctrlPr>
                          <a:rPr lang="en-US" altLang="zh-TW" sz="2000" i="1" smtClean="0">
                            <a:latin typeface="Cambria Math" panose="02040503050406030204" pitchFamily="18" charset="0"/>
                          </a:rPr>
                        </m:ctrlPr>
                      </m:sSupPr>
                      <m:e>
                        <m:r>
                          <a:rPr lang="en-US" altLang="zh-TW" sz="2000" i="1">
                            <a:latin typeface="Cambria Math" panose="02040503050406030204" pitchFamily="18" charset="0"/>
                          </a:rPr>
                          <m:t>𝑥</m:t>
                        </m:r>
                      </m:e>
                      <m:sup>
                        <m:r>
                          <a:rPr lang="en-US" altLang="zh-TW" sz="2000" i="1">
                            <a:latin typeface="Cambria Math" panose="02040503050406030204" pitchFamily="18" charset="0"/>
                          </a:rPr>
                          <m:t>5</m:t>
                        </m:r>
                      </m:sup>
                    </m:sSup>
                    <m:r>
                      <a:rPr lang="zh-TW" altLang="en-US" sz="2000" i="1">
                        <a:latin typeface="Cambria Math" panose="02040503050406030204" pitchFamily="18" charset="0"/>
                      </a:rPr>
                      <m:t> </m:t>
                    </m:r>
                    <m:r>
                      <a:rPr lang="en-US" altLang="zh-TW" sz="2000" i="1" smtClean="0">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𝑥</m:t>
                        </m:r>
                      </m:e>
                      <m:sup>
                        <m:r>
                          <a:rPr lang="en-US" altLang="zh-TW" sz="2000" i="1">
                            <a:latin typeface="Cambria Math" panose="02040503050406030204" pitchFamily="18" charset="0"/>
                          </a:rPr>
                          <m:t>3</m:t>
                        </m:r>
                      </m:sup>
                    </m:sSup>
                    <m:r>
                      <a:rPr lang="zh-TW" altLang="en-US" sz="2000" i="1">
                        <a:latin typeface="Cambria Math" panose="02040503050406030204" pitchFamily="18" charset="0"/>
                      </a:rPr>
                      <m:t> </m:t>
                    </m:r>
                    <m: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𝑥</m:t>
                        </m:r>
                      </m:e>
                      <m:sup>
                        <m:r>
                          <a:rPr lang="en-US" altLang="zh-TW" sz="2000" i="1">
                            <a:latin typeface="Cambria Math" panose="02040503050406030204" pitchFamily="18" charset="0"/>
                          </a:rPr>
                          <m:t>2</m:t>
                        </m:r>
                      </m:sup>
                    </m:sSup>
                    <m:r>
                      <a:rPr lang="en-US" altLang="zh-TW" sz="2000" i="1">
                        <a:latin typeface="Cambria Math" panose="02040503050406030204" pitchFamily="18" charset="0"/>
                      </a:rPr>
                      <m:t>+</m:t>
                    </m:r>
                    <m:r>
                      <a:rPr lang="en-US" altLang="zh-TW" sz="2000" b="0" i="1" smtClean="0">
                        <a:latin typeface="Cambria Math" panose="02040503050406030204" pitchFamily="18" charset="0"/>
                      </a:rPr>
                      <m:t>1</m:t>
                    </m:r>
                  </m:oMath>
                </a14:m>
                <a:r>
                  <a:rPr lang="zh-TW" altLang="en-US" sz="2000" dirty="0"/>
                  <a:t> </a:t>
                </a:r>
                <a:endParaRPr lang="en-US" altLang="zh-TW" sz="2000" dirty="0"/>
              </a:p>
              <a:p>
                <a:pPr marL="0" indent="0" algn="just">
                  <a:buNone/>
                </a:pPr>
                <a:r>
                  <a:rPr lang="en-US" altLang="zh-TW" sz="2000" dirty="0"/>
                  <a:t>	</a:t>
                </a:r>
                <a14:m>
                  <m:oMath xmlns:m="http://schemas.openxmlformats.org/officeDocument/2006/math">
                    <m:r>
                      <a:rPr lang="en-US" altLang="zh-TW" sz="2000" b="0" i="0" smtClean="0">
                        <a:latin typeface="Cambria Math" panose="02040503050406030204" pitchFamily="18" charset="0"/>
                      </a:rPr>
                      <m:t>(2</m:t>
                    </m:r>
                    <m:r>
                      <a:rPr lang="en-US" altLang="zh-TW" sz="2000" b="0" i="1" smtClean="0">
                        <a:latin typeface="Cambria Math" panose="02040503050406030204" pitchFamily="18" charset="0"/>
                      </a:rPr>
                      <m:t>𝑏</m:t>
                    </m:r>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m:t>
                        </m:r>
                      </m:e>
                      <m:sub>
                        <m:r>
                          <a:rPr lang="en-US" altLang="zh-TW" sz="2000" b="0" i="1" smtClean="0">
                            <a:latin typeface="Cambria Math" panose="02040503050406030204" pitchFamily="18" charset="0"/>
                          </a:rPr>
                          <m:t>16</m:t>
                        </m:r>
                      </m:sub>
                    </m:sSub>
                    <m:r>
                      <a:rPr lang="en-US" altLang="zh-TW" sz="2000" b="0" i="1" smtClean="0">
                        <a:latin typeface="Cambria Math" panose="02040503050406030204" pitchFamily="18" charset="0"/>
                      </a:rPr>
                      <m:t>=(00101010</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m:t>
                        </m:r>
                      </m:e>
                      <m:sub>
                        <m:r>
                          <a:rPr lang="en-US" altLang="zh-TW" sz="2000" b="0" i="1" smtClean="0">
                            <a:latin typeface="Cambria Math" panose="02040503050406030204" pitchFamily="18" charset="0"/>
                          </a:rPr>
                          <m:t>16</m:t>
                        </m:r>
                      </m:sub>
                    </m:sSub>
                    <m:r>
                      <a:rPr lang="en-US" altLang="zh-TW" sz="2000" b="0" i="1" smtClean="0">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𝑥</m:t>
                        </m:r>
                      </m:e>
                      <m:sup>
                        <m:r>
                          <a:rPr lang="en-US" altLang="zh-TW" sz="2000" i="1">
                            <a:latin typeface="Cambria Math" panose="02040503050406030204" pitchFamily="18" charset="0"/>
                          </a:rPr>
                          <m:t>5</m:t>
                        </m:r>
                      </m:sup>
                    </m:sSup>
                    <m:r>
                      <a:rPr lang="zh-TW" altLang="en-US" sz="2000" i="1">
                        <a:latin typeface="Cambria Math" panose="02040503050406030204" pitchFamily="18" charset="0"/>
                      </a:rPr>
                      <m:t> </m:t>
                    </m:r>
                    <m: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𝑥</m:t>
                        </m:r>
                      </m:e>
                      <m:sup>
                        <m:r>
                          <a:rPr lang="en-US" altLang="zh-TW" sz="2000" i="1">
                            <a:latin typeface="Cambria Math" panose="02040503050406030204" pitchFamily="18" charset="0"/>
                          </a:rPr>
                          <m:t>3</m:t>
                        </m:r>
                      </m:sup>
                    </m:sSup>
                    <m:r>
                      <a:rPr lang="zh-TW" altLang="en-US" sz="2000" i="1">
                        <a:latin typeface="Cambria Math" panose="02040503050406030204" pitchFamily="18" charset="0"/>
                      </a:rPr>
                      <m:t> </m:t>
                    </m:r>
                    <m:r>
                      <a:rPr lang="en-US" altLang="zh-TW" sz="2000" i="1">
                        <a:latin typeface="Cambria Math" panose="02040503050406030204" pitchFamily="18" charset="0"/>
                      </a:rPr>
                      <m:t>+</m:t>
                    </m:r>
                    <m:r>
                      <a:rPr lang="en-US" altLang="zh-TW" sz="2000" b="0" i="1" smtClean="0">
                        <a:latin typeface="Cambria Math" panose="02040503050406030204" pitchFamily="18" charset="0"/>
                      </a:rPr>
                      <m:t>𝑥</m:t>
                    </m:r>
                    <m:r>
                      <a:rPr lang="zh-TW" altLang="en-US" sz="2000" i="1">
                        <a:latin typeface="Cambria Math" panose="02040503050406030204" pitchFamily="18" charset="0"/>
                      </a:rPr>
                      <m:t> </m:t>
                    </m:r>
                    <m:r>
                      <a:rPr lang="en-US" altLang="zh-TW" sz="2000" i="1">
                        <a:latin typeface="Cambria Math" panose="02040503050406030204" pitchFamily="18" charset="0"/>
                      </a:rPr>
                      <m:t>+1</m:t>
                    </m:r>
                  </m:oMath>
                </a14:m>
                <a:endParaRPr lang="en-US" altLang="zh-TW" sz="2000" dirty="0"/>
              </a:p>
              <a:p>
                <a:pPr marL="0" indent="0">
                  <a:buNone/>
                </a:pPr>
                <a:r>
                  <a:rPr lang="en-US" altLang="zh-TW" sz="2000" dirty="0"/>
                  <a:t>	</a:t>
                </a:r>
                <a:r>
                  <a:rPr lang="zh-TW" altLang="en-US" sz="2000" dirty="0"/>
                  <a:t>則</a:t>
                </a:r>
                <a14:m>
                  <m:oMath xmlns:m="http://schemas.openxmlformats.org/officeDocument/2006/math">
                    <m:r>
                      <a:rPr lang="en-US" altLang="zh-TW" sz="2000" b="0" i="0" smtClean="0">
                        <a:latin typeface="Cambria Math" panose="02040503050406030204" pitchFamily="18" charset="0"/>
                      </a:rPr>
                      <m:t>(2</m:t>
                    </m:r>
                    <m:r>
                      <m:rPr>
                        <m:sty m:val="p"/>
                      </m:rPr>
                      <a:rPr lang="en-US" altLang="zh-TW" sz="2000" b="0" i="0" smtClean="0">
                        <a:latin typeface="Cambria Math" panose="02040503050406030204" pitchFamily="18" charset="0"/>
                      </a:rPr>
                      <m:t>d</m:t>
                    </m:r>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m:t>
                        </m:r>
                      </m:e>
                      <m:sub>
                        <m:r>
                          <a:rPr lang="en-US" altLang="zh-TW" sz="2000" b="0" i="1" smtClean="0">
                            <a:latin typeface="Cambria Math" panose="02040503050406030204" pitchFamily="18" charset="0"/>
                          </a:rPr>
                          <m:t>16</m:t>
                        </m:r>
                      </m:sub>
                    </m:sSub>
                    <m:r>
                      <a:rPr lang="zh-TW" altLang="en-US" sz="2000" i="1">
                        <a:latin typeface="Cambria Math" panose="02040503050406030204" pitchFamily="18" charset="0"/>
                      </a:rPr>
                      <m:t> </m:t>
                    </m:r>
                    <m:r>
                      <a:rPr lang="en-US" altLang="zh-TW" sz="2000" i="1" smtClean="0">
                        <a:latin typeface="Cambria Math" panose="02040503050406030204" pitchFamily="18" charset="0"/>
                      </a:rPr>
                      <m:t>+</m:t>
                    </m:r>
                    <m:r>
                      <a:rPr lang="en-US" altLang="zh-TW" sz="2000">
                        <a:latin typeface="Cambria Math" panose="02040503050406030204" pitchFamily="18" charset="0"/>
                      </a:rPr>
                      <m:t>(2</m:t>
                    </m:r>
                    <m:r>
                      <a:rPr lang="en-US" altLang="zh-TW" sz="2000" b="0" i="1" smtClean="0">
                        <a:latin typeface="Cambria Math" panose="02040503050406030204" pitchFamily="18" charset="0"/>
                      </a:rPr>
                      <m:t>𝑏</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m:t>
                        </m:r>
                      </m:e>
                      <m:sub>
                        <m:r>
                          <a:rPr lang="en-US" altLang="zh-TW" sz="2000" i="1">
                            <a:latin typeface="Cambria Math" panose="02040503050406030204" pitchFamily="18" charset="0"/>
                          </a:rPr>
                          <m:t>16</m:t>
                        </m:r>
                        <m:r>
                          <a:rPr lang="en-US" altLang="zh-TW" sz="2000" b="0" i="1" smtClean="0">
                            <a:latin typeface="Cambria Math" panose="02040503050406030204" pitchFamily="18" charset="0"/>
                          </a:rPr>
                          <m:t> </m:t>
                        </m:r>
                      </m:sub>
                    </m:sSub>
                    <m:r>
                      <a:rPr lang="en-US" altLang="zh-TW" sz="2000" i="1">
                        <a:latin typeface="Cambria Math" panose="02040503050406030204" pitchFamily="18" charset="0"/>
                      </a:rPr>
                      <m:t>(00101101</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m:t>
                        </m:r>
                      </m:e>
                      <m:sub>
                        <m:r>
                          <a:rPr lang="en-US" altLang="zh-TW" sz="2000" i="1">
                            <a:latin typeface="Cambria Math" panose="02040503050406030204" pitchFamily="18" charset="0"/>
                          </a:rPr>
                          <m:t>16</m:t>
                        </m:r>
                        <m:r>
                          <a:rPr lang="en-US" altLang="zh-TW" sz="2000" b="0" i="1" smtClean="0">
                            <a:latin typeface="Cambria Math" panose="02040503050406030204" pitchFamily="18" charset="0"/>
                          </a:rPr>
                          <m:t> </m:t>
                        </m:r>
                      </m:sub>
                    </m:sSub>
                    <m:nary>
                      <m:naryPr>
                        <m:chr m:val="⨁"/>
                        <m:subHide m:val="on"/>
                        <m:supHide m:val="on"/>
                        <m:ctrlPr>
                          <a:rPr lang="en-US" altLang="zh-TW" sz="2000" i="1">
                            <a:latin typeface="Cambria Math" panose="02040503050406030204" pitchFamily="18" charset="0"/>
                            <a:ea typeface="Cambria Math" panose="02040503050406030204" pitchFamily="18" charset="0"/>
                          </a:rPr>
                        </m:ctrlPr>
                      </m:naryPr>
                      <m:sub/>
                      <m:sup/>
                      <m:e>
                        <m:r>
                          <a:rPr lang="en-US" altLang="zh-TW" sz="2000" b="0" i="1" smtClean="0">
                            <a:latin typeface="Cambria Math" panose="02040503050406030204" pitchFamily="18" charset="0"/>
                          </a:rPr>
                          <m:t> </m:t>
                        </m:r>
                        <m:r>
                          <a:rPr lang="en-US" altLang="zh-TW" sz="2000" i="1">
                            <a:latin typeface="Cambria Math" panose="02040503050406030204" pitchFamily="18" charset="0"/>
                          </a:rPr>
                          <m:t>(00101010</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m:t>
                            </m:r>
                          </m:e>
                          <m:sub>
                            <m:r>
                              <a:rPr lang="en-US" altLang="zh-TW" sz="2000" i="1">
                                <a:latin typeface="Cambria Math" panose="02040503050406030204" pitchFamily="18" charset="0"/>
                              </a:rPr>
                              <m:t>16</m:t>
                            </m:r>
                          </m:sub>
                        </m:sSub>
                        <m:r>
                          <a:rPr lang="en-US" altLang="zh-TW" sz="2000" b="0" i="1" smtClean="0">
                            <a:latin typeface="Cambria Math" panose="02040503050406030204" pitchFamily="18" charset="0"/>
                          </a:rPr>
                          <m:t>=</m:t>
                        </m:r>
                        <m:r>
                          <a:rPr lang="en-US" altLang="zh-TW" sz="2000" i="1">
                            <a:latin typeface="Cambria Math" panose="02040503050406030204" pitchFamily="18" charset="0"/>
                          </a:rPr>
                          <m:t>(</m:t>
                        </m:r>
                        <m:r>
                          <a:rPr lang="en-US" altLang="zh-TW" sz="2000" b="0" i="1" smtClean="0">
                            <a:latin typeface="Cambria Math" panose="02040503050406030204" pitchFamily="18" charset="0"/>
                          </a:rPr>
                          <m:t>00000110</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m:t>
                            </m:r>
                          </m:e>
                          <m:sub>
                            <m:r>
                              <a:rPr lang="en-US" altLang="zh-TW" sz="2000" i="1">
                                <a:latin typeface="Cambria Math" panose="02040503050406030204" pitchFamily="18" charset="0"/>
                              </a:rPr>
                              <m:t>16</m:t>
                            </m:r>
                          </m:sub>
                        </m:sSub>
                        <m:r>
                          <a:rPr lang="en-US" altLang="zh-TW" sz="2000" b="0" i="1" smtClean="0">
                            <a:latin typeface="Cambria Math" panose="02040503050406030204" pitchFamily="18" charset="0"/>
                          </a:rPr>
                          <m:t>=</m:t>
                        </m:r>
                        <m:r>
                          <a:rPr lang="en-US" altLang="zh-TW" sz="2000" i="1">
                            <a:latin typeface="Cambria Math" panose="02040503050406030204" pitchFamily="18" charset="0"/>
                          </a:rPr>
                          <m:t>(0</m:t>
                        </m:r>
                        <m:r>
                          <a:rPr lang="en-US" altLang="zh-TW" sz="2000" i="1" smtClean="0">
                            <a:latin typeface="Cambria Math" panose="02040503050406030204" pitchFamily="18" charset="0"/>
                          </a:rPr>
                          <m:t>6</m:t>
                        </m:r>
                        <m:sSub>
                          <m:sSubPr>
                            <m:ctrlPr>
                              <a:rPr lang="en-US" altLang="zh-TW" sz="2000" i="1" smtClean="0">
                                <a:latin typeface="Cambria Math" panose="02040503050406030204" pitchFamily="18" charset="0"/>
                              </a:rPr>
                            </m:ctrlPr>
                          </m:sSubPr>
                          <m:e>
                            <m:r>
                              <a:rPr lang="en-US" altLang="zh-TW" sz="2000" i="1">
                                <a:latin typeface="Cambria Math" panose="02040503050406030204" pitchFamily="18" charset="0"/>
                              </a:rPr>
                              <m:t>)</m:t>
                            </m:r>
                          </m:e>
                          <m:sub>
                            <m:r>
                              <a:rPr lang="en-US" altLang="zh-TW" sz="2000" i="1">
                                <a:latin typeface="Cambria Math" panose="02040503050406030204" pitchFamily="18" charset="0"/>
                              </a:rPr>
                              <m:t>16</m:t>
                            </m:r>
                          </m:sub>
                        </m:sSub>
                      </m:e>
                    </m:nary>
                  </m:oMath>
                </a14:m>
                <a:endParaRPr lang="en-US" altLang="zh-TW" sz="2000" dirty="0"/>
              </a:p>
              <a:p>
                <a:pPr marL="0" indent="0" algn="just">
                  <a:buNone/>
                </a:pPr>
                <a:r>
                  <a:rPr lang="en-US" altLang="zh-TW" sz="2000" dirty="0"/>
                  <a:t>	</a:t>
                </a:r>
                <a:r>
                  <a:rPr lang="zh-TW" altLang="en-US" sz="2000" dirty="0"/>
                  <a:t>以多項式表示則為</a:t>
                </a:r>
                <a14:m>
                  <m:oMath xmlns:m="http://schemas.openxmlformats.org/officeDocument/2006/math">
                    <m:r>
                      <a:rPr lang="en-US" altLang="zh-TW" sz="2000" i="1" dirty="0">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𝑥</m:t>
                        </m:r>
                      </m:e>
                      <m:sup>
                        <m:r>
                          <a:rPr lang="en-US" altLang="zh-TW" sz="2000" i="1">
                            <a:latin typeface="Cambria Math" panose="02040503050406030204" pitchFamily="18" charset="0"/>
                          </a:rPr>
                          <m:t>5</m:t>
                        </m:r>
                      </m:sup>
                    </m:sSup>
                    <m:r>
                      <a:rPr lang="zh-TW" altLang="en-US" sz="2000" i="1">
                        <a:latin typeface="Cambria Math" panose="02040503050406030204" pitchFamily="18" charset="0"/>
                      </a:rPr>
                      <m:t> </m:t>
                    </m:r>
                    <m: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𝑥</m:t>
                        </m:r>
                      </m:e>
                      <m:sup>
                        <m:r>
                          <a:rPr lang="en-US" altLang="zh-TW" sz="2000" i="1">
                            <a:latin typeface="Cambria Math" panose="02040503050406030204" pitchFamily="18" charset="0"/>
                          </a:rPr>
                          <m:t>3</m:t>
                        </m:r>
                      </m:sup>
                    </m:sSup>
                    <m:r>
                      <a:rPr lang="zh-TW" altLang="en-US" sz="2000" i="1">
                        <a:latin typeface="Cambria Math" panose="02040503050406030204" pitchFamily="18" charset="0"/>
                      </a:rPr>
                      <m:t> </m:t>
                    </m:r>
                    <m: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𝑥</m:t>
                        </m:r>
                      </m:e>
                      <m:sup>
                        <m:r>
                          <a:rPr lang="en-US" altLang="zh-TW" sz="2000" i="1">
                            <a:latin typeface="Cambria Math" panose="02040503050406030204" pitchFamily="18" charset="0"/>
                          </a:rPr>
                          <m:t>2</m:t>
                        </m:r>
                      </m:sup>
                    </m:sSup>
                    <m:r>
                      <a:rPr lang="en-US" altLang="zh-TW" sz="2000" i="1">
                        <a:latin typeface="Cambria Math" panose="02040503050406030204" pitchFamily="18" charset="0"/>
                      </a:rPr>
                      <m:t>+1)</m:t>
                    </m:r>
                    <m:r>
                      <a:rPr lang="zh-TW" altLang="en-US" sz="2000" i="1">
                        <a:latin typeface="Cambria Math" panose="02040503050406030204" pitchFamily="18" charset="0"/>
                      </a:rPr>
                      <m:t> </m:t>
                    </m:r>
                    <m:r>
                      <a:rPr lang="en-US" altLang="zh-TW" sz="2000" i="1">
                        <a:latin typeface="Cambria Math" panose="02040503050406030204" pitchFamily="18" charset="0"/>
                      </a:rPr>
                      <m:t>+</m:t>
                    </m:r>
                    <m:r>
                      <a:rPr lang="zh-TW" altLang="en-US" sz="2000" i="1">
                        <a:latin typeface="Cambria Math" panose="02040503050406030204" pitchFamily="18" charset="0"/>
                      </a:rPr>
                      <m:t> </m:t>
                    </m:r>
                    <m: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𝑥</m:t>
                        </m:r>
                      </m:e>
                      <m:sup>
                        <m:r>
                          <a:rPr lang="en-US" altLang="zh-TW" sz="2000" i="1">
                            <a:latin typeface="Cambria Math" panose="02040503050406030204" pitchFamily="18" charset="0"/>
                          </a:rPr>
                          <m:t>5</m:t>
                        </m:r>
                      </m:sup>
                    </m:sSup>
                    <m:r>
                      <a:rPr lang="zh-TW" altLang="en-US" sz="2000" i="1">
                        <a:latin typeface="Cambria Math" panose="02040503050406030204" pitchFamily="18" charset="0"/>
                      </a:rPr>
                      <m:t> </m:t>
                    </m:r>
                    <m: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𝑥</m:t>
                        </m:r>
                      </m:e>
                      <m:sup>
                        <m:r>
                          <a:rPr lang="en-US" altLang="zh-TW" sz="2000" i="1">
                            <a:latin typeface="Cambria Math" panose="02040503050406030204" pitchFamily="18" charset="0"/>
                          </a:rPr>
                          <m:t>3</m:t>
                        </m:r>
                      </m:sup>
                    </m:sSup>
                    <m:r>
                      <a:rPr lang="zh-TW" altLang="en-US" sz="2000" i="1">
                        <a:latin typeface="Cambria Math" panose="02040503050406030204" pitchFamily="18" charset="0"/>
                      </a:rPr>
                      <m:t> </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zh-TW" altLang="en-US" sz="2000" i="1">
                        <a:latin typeface="Cambria Math" panose="02040503050406030204" pitchFamily="18" charset="0"/>
                      </a:rPr>
                      <m:t> </m:t>
                    </m:r>
                    <m:r>
                      <a:rPr lang="en-US" altLang="zh-TW" sz="2000" i="1">
                        <a:latin typeface="Cambria Math" panose="02040503050406030204" pitchFamily="18" charset="0"/>
                      </a:rPr>
                      <m:t>+1)</m:t>
                    </m:r>
                    <m:r>
                      <a:rPr lang="zh-TW" altLang="en-US" sz="2000" i="1">
                        <a:latin typeface="Cambria Math" panose="02040503050406030204" pitchFamily="18" charset="0"/>
                      </a:rPr>
                      <m:t> </m:t>
                    </m:r>
                    <m: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𝑥</m:t>
                        </m:r>
                      </m:e>
                      <m:sup>
                        <m:r>
                          <a:rPr lang="en-US" altLang="zh-TW" sz="2000" i="1">
                            <a:latin typeface="Cambria Math" panose="02040503050406030204" pitchFamily="18" charset="0"/>
                          </a:rPr>
                          <m:t>2</m:t>
                        </m:r>
                      </m:sup>
                    </m:sSup>
                    <m:r>
                      <a:rPr lang="zh-TW" altLang="en-US" sz="2000" i="1">
                        <a:latin typeface="Cambria Math" panose="02040503050406030204" pitchFamily="18" charset="0"/>
                      </a:rPr>
                      <m:t> </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zh-TW" altLang="en-US" sz="2000" i="1" smtClean="0">
                        <a:latin typeface="Cambria Math" panose="02040503050406030204" pitchFamily="18" charset="0"/>
                      </a:rPr>
                      <m:t> </m:t>
                    </m:r>
                  </m:oMath>
                </a14:m>
                <a:r>
                  <a:rPr lang="zh-TW" altLang="en-US" sz="2000" dirty="0"/>
                  <a:t>。</a:t>
                </a:r>
                <a:endParaRPr lang="en-US" altLang="zh-TW" sz="2000" dirty="0"/>
              </a:p>
              <a:p>
                <a:pPr marL="0" indent="0" algn="just">
                  <a:buNone/>
                </a:pPr>
                <a:endParaRPr lang="zh-TW" altLang="en-US" sz="2000" dirty="0"/>
              </a:p>
            </p:txBody>
          </p:sp>
        </mc:Choice>
        <mc:Fallback xmlns="">
          <p:sp>
            <p:nvSpPr>
              <p:cNvPr id="3" name="內容版面配置區 2">
                <a:extLst>
                  <a:ext uri="{FF2B5EF4-FFF2-40B4-BE49-F238E27FC236}">
                    <a16:creationId xmlns:a16="http://schemas.microsoft.com/office/drawing/2014/main" id="{9E825762-BAEC-48B3-9D8F-04977E366151}"/>
                  </a:ext>
                </a:extLst>
              </p:cNvPr>
              <p:cNvSpPr>
                <a:spLocks noGrp="1" noRot="1" noChangeAspect="1" noMove="1" noResize="1" noEditPoints="1" noAdjustHandles="1" noChangeArrowheads="1" noChangeShapeType="1" noTextEdit="1"/>
              </p:cNvSpPr>
              <p:nvPr>
                <p:ph idx="1"/>
              </p:nvPr>
            </p:nvSpPr>
            <p:spPr>
              <a:xfrm>
                <a:off x="1035769" y="1636343"/>
                <a:ext cx="10708556" cy="4851754"/>
              </a:xfrm>
              <a:blipFill>
                <a:blip r:embed="rId3"/>
                <a:stretch>
                  <a:fillRect l="-512" t="-1005" r="-56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87194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0694FC-87FB-482E-BDFF-7E2EF973BB26}"/>
              </a:ext>
            </a:extLst>
          </p:cNvPr>
          <p:cNvSpPr>
            <a:spLocks noGrp="1"/>
          </p:cNvSpPr>
          <p:nvPr>
            <p:ph type="title"/>
          </p:nvPr>
        </p:nvSpPr>
        <p:spPr>
          <a:xfrm>
            <a:off x="677334" y="609600"/>
            <a:ext cx="8596668" cy="845127"/>
          </a:xfrm>
        </p:spPr>
        <p:txBody>
          <a:bodyPr/>
          <a:lstStyle/>
          <a:p>
            <a:r>
              <a:rPr lang="zh-TW" altLang="en-US" dirty="0"/>
              <a:t>內容大綱</a:t>
            </a:r>
          </a:p>
        </p:txBody>
      </p:sp>
      <p:sp>
        <p:nvSpPr>
          <p:cNvPr id="3" name="內容版面配置區 2">
            <a:extLst>
              <a:ext uri="{FF2B5EF4-FFF2-40B4-BE49-F238E27FC236}">
                <a16:creationId xmlns:a16="http://schemas.microsoft.com/office/drawing/2014/main" id="{C6080CBB-DBE5-4DF7-B4DB-88E6375924D9}"/>
              </a:ext>
            </a:extLst>
          </p:cNvPr>
          <p:cNvSpPr>
            <a:spLocks noGrp="1"/>
          </p:cNvSpPr>
          <p:nvPr>
            <p:ph idx="1"/>
          </p:nvPr>
        </p:nvSpPr>
        <p:spPr>
          <a:xfrm>
            <a:off x="677334" y="1755344"/>
            <a:ext cx="8596668" cy="3880773"/>
          </a:xfrm>
        </p:spPr>
        <p:txBody>
          <a:bodyPr>
            <a:normAutofit/>
          </a:bodyPr>
          <a:lstStyle/>
          <a:p>
            <a:pPr marL="800100" lvl="1" indent="-342900">
              <a:lnSpc>
                <a:spcPct val="150000"/>
              </a:lnSpc>
              <a:buFont typeface="+mj-lt"/>
              <a:buAutoNum type="arabicPeriod"/>
            </a:pPr>
            <a:r>
              <a:rPr lang="zh-TW" altLang="en-US" sz="3200" i="0" dirty="0"/>
              <a:t>個人簡介</a:t>
            </a:r>
            <a:endParaRPr lang="en-US" altLang="zh-TW" sz="3200" i="0" dirty="0"/>
          </a:p>
          <a:p>
            <a:pPr marL="800100" lvl="1" indent="-342900">
              <a:lnSpc>
                <a:spcPct val="150000"/>
              </a:lnSpc>
              <a:buFont typeface="+mj-lt"/>
              <a:buAutoNum type="arabicPeriod"/>
            </a:pPr>
            <a:r>
              <a:rPr lang="zh-TW" altLang="en-US" sz="3200" i="0" dirty="0"/>
              <a:t>教育性晶片下線經驗</a:t>
            </a:r>
            <a:endParaRPr lang="en-US" altLang="zh-TW" sz="3200" i="0" dirty="0"/>
          </a:p>
          <a:p>
            <a:pPr marL="800100" lvl="1" indent="-342900">
              <a:lnSpc>
                <a:spcPct val="150000"/>
              </a:lnSpc>
              <a:buFont typeface="+mj-lt"/>
              <a:buAutoNum type="arabicPeriod"/>
            </a:pPr>
            <a:r>
              <a:rPr lang="zh-TW" altLang="en-US" sz="3200" i="0" dirty="0"/>
              <a:t>論文研究方向</a:t>
            </a:r>
            <a:endParaRPr lang="en-US" altLang="zh-TW" sz="3200" i="0" dirty="0"/>
          </a:p>
          <a:p>
            <a:pPr marL="800100" lvl="1" indent="-342900">
              <a:lnSpc>
                <a:spcPct val="150000"/>
              </a:lnSpc>
              <a:buFont typeface="+mj-lt"/>
              <a:buAutoNum type="arabicPeriod"/>
            </a:pPr>
            <a:r>
              <a:rPr lang="zh-TW" altLang="en-US" sz="3200" i="0" dirty="0"/>
              <a:t>其他作品</a:t>
            </a:r>
          </a:p>
        </p:txBody>
      </p:sp>
    </p:spTree>
    <p:extLst>
      <p:ext uri="{BB962C8B-B14F-4D97-AF65-F5344CB8AC3E}">
        <p14:creationId xmlns:p14="http://schemas.microsoft.com/office/powerpoint/2010/main" val="631086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BD08DF-4F28-40C1-BEEA-70E78C134299}"/>
              </a:ext>
            </a:extLst>
          </p:cNvPr>
          <p:cNvSpPr>
            <a:spLocks noGrp="1"/>
          </p:cNvSpPr>
          <p:nvPr>
            <p:ph type="title"/>
          </p:nvPr>
        </p:nvSpPr>
        <p:spPr>
          <a:xfrm>
            <a:off x="696384" y="608028"/>
            <a:ext cx="8596668" cy="668784"/>
          </a:xfrm>
        </p:spPr>
        <p:txBody>
          <a:bodyPr>
            <a:normAutofit fontScale="90000"/>
          </a:bodyPr>
          <a:lstStyle/>
          <a:p>
            <a:r>
              <a:rPr lang="zh-TW" altLang="en-US" dirty="0"/>
              <a:t>乘法運算</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E825762-BAEC-48B3-9D8F-04977E366151}"/>
                  </a:ext>
                </a:extLst>
              </p:cNvPr>
              <p:cNvSpPr>
                <a:spLocks noGrp="1"/>
              </p:cNvSpPr>
              <p:nvPr>
                <p:ph idx="1"/>
              </p:nvPr>
            </p:nvSpPr>
            <p:spPr>
              <a:xfrm>
                <a:off x="1408795" y="1429104"/>
                <a:ext cx="9973580" cy="5243852"/>
              </a:xfrm>
            </p:spPr>
            <p:txBody>
              <a:bodyPr>
                <a:noAutofit/>
              </a:bodyPr>
              <a:lstStyle/>
              <a:p>
                <a:pPr algn="just"/>
                <a:r>
                  <a:rPr lang="zh-TW" altLang="en-US" sz="2000" dirty="0"/>
                  <a:t>在有限場</a:t>
                </a:r>
                <a:r>
                  <a:rPr lang="en-US" altLang="zh-TW" sz="2000" dirty="0"/>
                  <a:t>GF(</a:t>
                </a:r>
                <a14:m>
                  <m:oMath xmlns:m="http://schemas.openxmlformats.org/officeDocument/2006/math">
                    <m:sSup>
                      <m:sSupPr>
                        <m:ctrlPr>
                          <a:rPr lang="en-US" altLang="zh-TW" sz="2000" i="1" smtClean="0">
                            <a:latin typeface="Cambria Math" panose="02040503050406030204" pitchFamily="18" charset="0"/>
                          </a:rPr>
                        </m:ctrlPr>
                      </m:sSupPr>
                      <m:e>
                        <m:r>
                          <a:rPr lang="en-US" altLang="zh-TW" sz="2000" i="1">
                            <a:latin typeface="Cambria Math" panose="02040503050406030204" pitchFamily="18" charset="0"/>
                          </a:rPr>
                          <m:t>2</m:t>
                        </m:r>
                      </m:e>
                      <m:sup>
                        <m:r>
                          <a:rPr lang="en-US" altLang="zh-TW" sz="2000" i="1">
                            <a:latin typeface="Cambria Math" panose="02040503050406030204" pitchFamily="18" charset="0"/>
                          </a:rPr>
                          <m:t>8</m:t>
                        </m:r>
                      </m:sup>
                    </m:sSup>
                  </m:oMath>
                </a14:m>
                <a:r>
                  <a:rPr lang="en-US" altLang="zh-TW" sz="2000" dirty="0"/>
                  <a:t>)</a:t>
                </a:r>
                <a:r>
                  <a:rPr lang="zh-TW" altLang="en-US" sz="2000" dirty="0"/>
                  <a:t>中當多項式</a:t>
                </a:r>
                <a14:m>
                  <m:oMath xmlns:m="http://schemas.openxmlformats.org/officeDocument/2006/math">
                    <m:r>
                      <a:rPr lang="en-US" altLang="zh-TW" sz="2000" b="0" i="1" smtClean="0">
                        <a:latin typeface="Cambria Math" panose="02040503050406030204" pitchFamily="18" charset="0"/>
                      </a:rPr>
                      <m:t>𝑎</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𝑥</m:t>
                    </m:r>
                    <m:r>
                      <a:rPr lang="en-US" altLang="zh-TW" sz="2000" b="0" i="1" smtClean="0">
                        <a:latin typeface="Cambria Math" panose="02040503050406030204" pitchFamily="18" charset="0"/>
                      </a:rPr>
                      <m:t>)</m:t>
                    </m:r>
                    <m:r>
                      <a:rPr lang="zh-TW" altLang="en-US" sz="2000" i="1">
                        <a:latin typeface="Cambria Math" panose="02040503050406030204" pitchFamily="18" charset="0"/>
                      </a:rPr>
                      <m:t>乘以</m:t>
                    </m:r>
                    <m:r>
                      <a:rPr lang="en-US" altLang="zh-TW" sz="2000" b="0" i="1" smtClean="0">
                        <a:latin typeface="Cambria Math" panose="02040503050406030204" pitchFamily="18" charset="0"/>
                      </a:rPr>
                      <m:t>𝑥</m:t>
                    </m:r>
                  </m:oMath>
                </a14:m>
                <a:r>
                  <a:rPr lang="zh-TW" altLang="en-US" sz="2000" dirty="0"/>
                  <a:t>之後，結果為</a:t>
                </a:r>
                <a:r>
                  <a:rPr lang="en-US" altLang="zh-TW" sz="2000" dirty="0"/>
                  <a:t>:</a:t>
                </a:r>
              </a:p>
              <a:p>
                <a:pPr marL="457200" lvl="1" indent="0" algn="just">
                  <a:buNone/>
                </a:pPr>
                <a:r>
                  <a:rPr lang="en-US" altLang="zh-TW" sz="1800" dirty="0"/>
                  <a:t>	</a:t>
                </a:r>
                <a14:m>
                  <m:oMath xmlns:m="http://schemas.openxmlformats.org/officeDocument/2006/math">
                    <m:r>
                      <a:rPr lang="en-US" altLang="zh-TW" sz="1800" b="0" i="1" smtClean="0">
                        <a:latin typeface="Cambria Math" panose="02040503050406030204" pitchFamily="18" charset="0"/>
                      </a:rPr>
                      <m:t>𝑥</m:t>
                    </m:r>
                    <m:r>
                      <a:rPr lang="en-US" altLang="zh-TW" sz="1800" b="0" i="1" smtClean="0">
                        <a:latin typeface="Cambria Math" panose="02040503050406030204" pitchFamily="18" charset="0"/>
                      </a:rPr>
                      <m:t> ∙</m:t>
                    </m:r>
                    <m:r>
                      <a:rPr lang="en-US" altLang="zh-TW" sz="1800" b="0" i="1" smtClean="0">
                        <a:latin typeface="Cambria Math" panose="02040503050406030204" pitchFamily="18" charset="0"/>
                        <a:ea typeface="Cambria Math" panose="02040503050406030204" pitchFamily="18" charset="0"/>
                      </a:rPr>
                      <m:t>𝑎</m:t>
                    </m:r>
                    <m:d>
                      <m:dPr>
                        <m:ctrlPr>
                          <a:rPr lang="en-US" altLang="zh-TW" sz="1800" b="0" i="1" smtClean="0">
                            <a:latin typeface="Cambria Math" panose="02040503050406030204" pitchFamily="18" charset="0"/>
                            <a:ea typeface="Cambria Math" panose="02040503050406030204" pitchFamily="18" charset="0"/>
                          </a:rPr>
                        </m:ctrlPr>
                      </m:dPr>
                      <m:e>
                        <m:r>
                          <a:rPr lang="en-US" altLang="zh-TW" sz="1800" b="0" i="1" smtClean="0">
                            <a:latin typeface="Cambria Math" panose="02040503050406030204" pitchFamily="18" charset="0"/>
                            <a:ea typeface="Cambria Math" panose="02040503050406030204" pitchFamily="18" charset="0"/>
                          </a:rPr>
                          <m:t>𝑥</m:t>
                        </m:r>
                      </m:e>
                    </m:d>
                    <m:r>
                      <a:rPr lang="en-US" altLang="zh-TW" sz="1800" b="0" i="1" smtClean="0">
                        <a:latin typeface="Cambria Math" panose="02040503050406030204" pitchFamily="18" charset="0"/>
                        <a:ea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𝑎</m:t>
                        </m:r>
                      </m:e>
                      <m:sub>
                        <m:r>
                          <a:rPr lang="en-US" altLang="zh-TW" sz="1800" i="1">
                            <a:latin typeface="Cambria Math" panose="02040503050406030204" pitchFamily="18" charset="0"/>
                          </a:rPr>
                          <m:t>7</m:t>
                        </m:r>
                      </m:sub>
                    </m:sSub>
                    <m:sSup>
                      <m:sSupPr>
                        <m:ctrlPr>
                          <a:rPr lang="en-US" altLang="zh-TW" sz="1800" i="1">
                            <a:latin typeface="Cambria Math" panose="02040503050406030204" pitchFamily="18" charset="0"/>
                          </a:rPr>
                        </m:ctrlPr>
                      </m:sSupPr>
                      <m:e>
                        <m:r>
                          <a:rPr lang="en-US" altLang="zh-TW" sz="1800" i="1">
                            <a:latin typeface="Cambria Math" panose="02040503050406030204" pitchFamily="18" charset="0"/>
                          </a:rPr>
                          <m:t>𝑥</m:t>
                        </m:r>
                      </m:e>
                      <m:sup>
                        <m:r>
                          <a:rPr lang="en-US" altLang="zh-TW" sz="1800" b="0" i="1" smtClean="0">
                            <a:latin typeface="Cambria Math" panose="02040503050406030204" pitchFamily="18" charset="0"/>
                          </a:rPr>
                          <m:t>8</m:t>
                        </m:r>
                      </m:sup>
                    </m:sSup>
                    <m:r>
                      <a:rPr lang="en-US" altLang="zh-TW" sz="1800" i="1">
                        <a:latin typeface="Cambria Math" panose="02040503050406030204" pitchFamily="18" charset="0"/>
                      </a:rPr>
                      <m:t> +</m:t>
                    </m:r>
                    <m:r>
                      <a:rPr lang="zh-TW" altLang="en-US" sz="1800" i="1">
                        <a:latin typeface="Cambria Math" panose="02040503050406030204" pitchFamily="18" charset="0"/>
                      </a:rPr>
                      <m:t> </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𝑎</m:t>
                        </m:r>
                      </m:e>
                      <m:sub>
                        <m:r>
                          <a:rPr lang="en-US" altLang="zh-TW" sz="1800" i="1">
                            <a:latin typeface="Cambria Math" panose="02040503050406030204" pitchFamily="18" charset="0"/>
                          </a:rPr>
                          <m:t>6</m:t>
                        </m:r>
                      </m:sub>
                    </m:sSub>
                    <m:sSup>
                      <m:sSupPr>
                        <m:ctrlPr>
                          <a:rPr lang="en-US" altLang="zh-TW" sz="1800" i="1">
                            <a:latin typeface="Cambria Math" panose="02040503050406030204" pitchFamily="18" charset="0"/>
                          </a:rPr>
                        </m:ctrlPr>
                      </m:sSupPr>
                      <m:e>
                        <m:r>
                          <a:rPr lang="en-US" altLang="zh-TW" sz="1800" i="1">
                            <a:latin typeface="Cambria Math" panose="02040503050406030204" pitchFamily="18" charset="0"/>
                          </a:rPr>
                          <m:t>𝑥</m:t>
                        </m:r>
                      </m:e>
                      <m:sup>
                        <m:r>
                          <a:rPr lang="en-US" altLang="zh-TW" sz="1800" b="0" i="1" smtClean="0">
                            <a:latin typeface="Cambria Math" panose="02040503050406030204" pitchFamily="18" charset="0"/>
                          </a:rPr>
                          <m:t>7</m:t>
                        </m:r>
                      </m:sup>
                    </m:sSup>
                    <m:r>
                      <a:rPr lang="zh-TW" altLang="en-US" sz="1800" i="1">
                        <a:latin typeface="Cambria Math" panose="02040503050406030204" pitchFamily="18" charset="0"/>
                      </a:rPr>
                      <m:t> </m:t>
                    </m:r>
                    <m:r>
                      <a:rPr lang="en-US" altLang="zh-TW" sz="1800" i="1">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𝑎</m:t>
                        </m:r>
                      </m:e>
                      <m:sub>
                        <m:r>
                          <a:rPr lang="en-US" altLang="zh-TW" sz="1800" i="1">
                            <a:latin typeface="Cambria Math" panose="02040503050406030204" pitchFamily="18" charset="0"/>
                          </a:rPr>
                          <m:t>5</m:t>
                        </m:r>
                      </m:sub>
                    </m:sSub>
                    <m:sSup>
                      <m:sSupPr>
                        <m:ctrlPr>
                          <a:rPr lang="en-US" altLang="zh-TW" sz="1800" i="1">
                            <a:latin typeface="Cambria Math" panose="02040503050406030204" pitchFamily="18" charset="0"/>
                          </a:rPr>
                        </m:ctrlPr>
                      </m:sSupPr>
                      <m:e>
                        <m:r>
                          <a:rPr lang="en-US" altLang="zh-TW" sz="1800" i="1">
                            <a:latin typeface="Cambria Math" panose="02040503050406030204" pitchFamily="18" charset="0"/>
                          </a:rPr>
                          <m:t>𝑥</m:t>
                        </m:r>
                      </m:e>
                      <m:sup>
                        <m:r>
                          <a:rPr lang="en-US" altLang="zh-TW" sz="1800" b="0" i="1" smtClean="0">
                            <a:latin typeface="Cambria Math" panose="02040503050406030204" pitchFamily="18" charset="0"/>
                          </a:rPr>
                          <m:t>6</m:t>
                        </m:r>
                      </m:sup>
                    </m:sSup>
                    <m:r>
                      <a:rPr lang="zh-TW" altLang="en-US" sz="1800" i="1">
                        <a:latin typeface="Cambria Math" panose="02040503050406030204" pitchFamily="18" charset="0"/>
                      </a:rPr>
                      <m:t> </m:t>
                    </m:r>
                    <m:r>
                      <a:rPr lang="en-US" altLang="zh-TW" sz="1800" i="1">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𝑎</m:t>
                        </m:r>
                      </m:e>
                      <m:sub>
                        <m:r>
                          <a:rPr lang="en-US" altLang="zh-TW" sz="1800" i="1">
                            <a:latin typeface="Cambria Math" panose="02040503050406030204" pitchFamily="18" charset="0"/>
                          </a:rPr>
                          <m:t>4</m:t>
                        </m:r>
                      </m:sub>
                    </m:sSub>
                    <m:sSup>
                      <m:sSupPr>
                        <m:ctrlPr>
                          <a:rPr lang="en-US" altLang="zh-TW" sz="1800" i="1">
                            <a:latin typeface="Cambria Math" panose="02040503050406030204" pitchFamily="18" charset="0"/>
                          </a:rPr>
                        </m:ctrlPr>
                      </m:sSupPr>
                      <m:e>
                        <m:r>
                          <a:rPr lang="en-US" altLang="zh-TW" sz="1800" i="1">
                            <a:latin typeface="Cambria Math" panose="02040503050406030204" pitchFamily="18" charset="0"/>
                          </a:rPr>
                          <m:t>𝑥</m:t>
                        </m:r>
                      </m:e>
                      <m:sup>
                        <m:r>
                          <a:rPr lang="en-US" altLang="zh-TW" sz="1800" b="0" i="1" smtClean="0">
                            <a:latin typeface="Cambria Math" panose="02040503050406030204" pitchFamily="18" charset="0"/>
                          </a:rPr>
                          <m:t>5</m:t>
                        </m:r>
                      </m:sup>
                    </m:sSup>
                    <m:r>
                      <a:rPr lang="zh-TW" altLang="en-US" sz="1800" i="1">
                        <a:latin typeface="Cambria Math" panose="02040503050406030204" pitchFamily="18" charset="0"/>
                      </a:rPr>
                      <m:t> </m:t>
                    </m:r>
                    <m:r>
                      <a:rPr lang="en-US" altLang="zh-TW" sz="1800" i="1">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𝑎</m:t>
                        </m:r>
                      </m:e>
                      <m:sub>
                        <m:r>
                          <a:rPr lang="en-US" altLang="zh-TW" sz="1800" i="1">
                            <a:latin typeface="Cambria Math" panose="02040503050406030204" pitchFamily="18" charset="0"/>
                          </a:rPr>
                          <m:t>3</m:t>
                        </m:r>
                      </m:sub>
                    </m:sSub>
                    <m:sSup>
                      <m:sSupPr>
                        <m:ctrlPr>
                          <a:rPr lang="en-US" altLang="zh-TW" sz="1800" i="1">
                            <a:latin typeface="Cambria Math" panose="02040503050406030204" pitchFamily="18" charset="0"/>
                          </a:rPr>
                        </m:ctrlPr>
                      </m:sSupPr>
                      <m:e>
                        <m:r>
                          <a:rPr lang="en-US" altLang="zh-TW" sz="1800" i="1">
                            <a:latin typeface="Cambria Math" panose="02040503050406030204" pitchFamily="18" charset="0"/>
                          </a:rPr>
                          <m:t>𝑥</m:t>
                        </m:r>
                      </m:e>
                      <m:sup>
                        <m:r>
                          <a:rPr lang="en-US" altLang="zh-TW" sz="1800" b="0" i="1" smtClean="0">
                            <a:latin typeface="Cambria Math" panose="02040503050406030204" pitchFamily="18" charset="0"/>
                          </a:rPr>
                          <m:t>4</m:t>
                        </m:r>
                      </m:sup>
                    </m:sSup>
                    <m:r>
                      <a:rPr lang="zh-TW" altLang="en-US" sz="1800" i="1">
                        <a:latin typeface="Cambria Math" panose="02040503050406030204" pitchFamily="18" charset="0"/>
                      </a:rPr>
                      <m:t> </m:t>
                    </m:r>
                    <m:r>
                      <a:rPr lang="en-US" altLang="zh-TW" sz="1800" i="1">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𝑎</m:t>
                        </m:r>
                      </m:e>
                      <m:sub>
                        <m:r>
                          <a:rPr lang="en-US" altLang="zh-TW" sz="1800" i="1">
                            <a:latin typeface="Cambria Math" panose="02040503050406030204" pitchFamily="18" charset="0"/>
                          </a:rPr>
                          <m:t>2</m:t>
                        </m:r>
                      </m:sub>
                    </m:sSub>
                    <m:sSup>
                      <m:sSupPr>
                        <m:ctrlPr>
                          <a:rPr lang="en-US" altLang="zh-TW" sz="1800" i="1">
                            <a:latin typeface="Cambria Math" panose="02040503050406030204" pitchFamily="18" charset="0"/>
                          </a:rPr>
                        </m:ctrlPr>
                      </m:sSupPr>
                      <m:e>
                        <m:r>
                          <a:rPr lang="en-US" altLang="zh-TW" sz="1800" i="1">
                            <a:latin typeface="Cambria Math" panose="02040503050406030204" pitchFamily="18" charset="0"/>
                          </a:rPr>
                          <m:t>𝑥</m:t>
                        </m:r>
                      </m:e>
                      <m:sup>
                        <m:r>
                          <a:rPr lang="en-US" altLang="zh-TW" sz="1800" b="0" i="1" smtClean="0">
                            <a:latin typeface="Cambria Math" panose="02040503050406030204" pitchFamily="18" charset="0"/>
                          </a:rPr>
                          <m:t>3</m:t>
                        </m:r>
                      </m:sup>
                    </m:sSup>
                    <m:r>
                      <a:rPr lang="zh-TW" altLang="en-US" sz="1800" i="1">
                        <a:latin typeface="Cambria Math" panose="02040503050406030204" pitchFamily="18" charset="0"/>
                      </a:rPr>
                      <m:t> </m:t>
                    </m:r>
                    <m:r>
                      <a:rPr lang="en-US" altLang="zh-TW" sz="1800" i="1">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𝑎</m:t>
                        </m:r>
                      </m:e>
                      <m:sub>
                        <m:r>
                          <a:rPr lang="en-US" altLang="zh-TW" sz="1800" i="1">
                            <a:latin typeface="Cambria Math" panose="02040503050406030204" pitchFamily="18" charset="0"/>
                          </a:rPr>
                          <m:t>1</m:t>
                        </m:r>
                      </m:sub>
                    </m:sSub>
                    <m:sSup>
                      <m:sSupPr>
                        <m:ctrlPr>
                          <a:rPr lang="en-US" altLang="zh-TW" sz="1800" i="1">
                            <a:latin typeface="Cambria Math" panose="02040503050406030204" pitchFamily="18" charset="0"/>
                          </a:rPr>
                        </m:ctrlPr>
                      </m:sSupPr>
                      <m:e>
                        <m:r>
                          <a:rPr lang="en-US" altLang="zh-TW" sz="1800" i="1">
                            <a:latin typeface="Cambria Math" panose="02040503050406030204" pitchFamily="18" charset="0"/>
                          </a:rPr>
                          <m:t>𝑥</m:t>
                        </m:r>
                      </m:e>
                      <m:sup>
                        <m:r>
                          <a:rPr lang="en-US" altLang="zh-TW" sz="1800" b="0" i="1" smtClean="0">
                            <a:latin typeface="Cambria Math" panose="02040503050406030204" pitchFamily="18" charset="0"/>
                          </a:rPr>
                          <m:t>2</m:t>
                        </m:r>
                      </m:sup>
                    </m:sSup>
                    <m:r>
                      <a:rPr lang="zh-TW" altLang="en-US" sz="1800" i="1">
                        <a:latin typeface="Cambria Math" panose="02040503050406030204" pitchFamily="18" charset="0"/>
                      </a:rPr>
                      <m:t>  </m:t>
                    </m:r>
                    <m:r>
                      <a:rPr lang="en-US" altLang="zh-TW" sz="1800" i="1">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𝑎</m:t>
                        </m:r>
                      </m:e>
                      <m:sub>
                        <m:r>
                          <a:rPr lang="en-US" altLang="zh-TW" sz="1800" i="1">
                            <a:latin typeface="Cambria Math" panose="02040503050406030204" pitchFamily="18" charset="0"/>
                          </a:rPr>
                          <m:t>0</m:t>
                        </m:r>
                      </m:sub>
                    </m:sSub>
                    <m:r>
                      <a:rPr lang="en-US" altLang="zh-TW" sz="1800" b="0" i="1" smtClean="0">
                        <a:latin typeface="Cambria Math" panose="02040503050406030204" pitchFamily="18" charset="0"/>
                      </a:rPr>
                      <m:t>𝑥</m:t>
                    </m:r>
                  </m:oMath>
                </a14:m>
                <a:endParaRPr lang="en-US" altLang="zh-TW" sz="1800" dirty="0"/>
              </a:p>
              <a:p>
                <a:pPr marL="457200" lvl="1" indent="0" algn="just">
                  <a:buNone/>
                </a:pPr>
                <a:r>
                  <a:rPr lang="zh-TW" altLang="en-US" sz="1800" i="0" dirty="0"/>
                  <a:t>若</a:t>
                </a:r>
                <a14:m>
                  <m:oMath xmlns:m="http://schemas.openxmlformats.org/officeDocument/2006/math">
                    <m:sSub>
                      <m:sSubPr>
                        <m:ctrlPr>
                          <a:rPr lang="en-US" altLang="zh-TW" sz="1800" i="1" smtClean="0">
                            <a:latin typeface="Cambria Math" panose="02040503050406030204" pitchFamily="18" charset="0"/>
                          </a:rPr>
                        </m:ctrlPr>
                      </m:sSubPr>
                      <m:e>
                        <m:r>
                          <a:rPr lang="en-US" altLang="zh-TW" sz="1800" i="1">
                            <a:latin typeface="Cambria Math" panose="02040503050406030204" pitchFamily="18" charset="0"/>
                          </a:rPr>
                          <m:t>𝑎</m:t>
                        </m:r>
                      </m:e>
                      <m:sub>
                        <m:r>
                          <a:rPr lang="en-US" altLang="zh-TW" sz="1800" i="1">
                            <a:latin typeface="Cambria Math" panose="02040503050406030204" pitchFamily="18" charset="0"/>
                          </a:rPr>
                          <m:t>7</m:t>
                        </m:r>
                      </m:sub>
                    </m:sSub>
                    <m:r>
                      <a:rPr lang="zh-TW" altLang="en-US" sz="1800" i="1">
                        <a:latin typeface="Cambria Math" panose="02040503050406030204" pitchFamily="18" charset="0"/>
                      </a:rPr>
                      <m:t>為</m:t>
                    </m:r>
                    <m:r>
                      <a:rPr lang="en-US" altLang="zh-TW" sz="1800" i="1">
                        <a:latin typeface="Cambria Math" panose="02040503050406030204" pitchFamily="18" charset="0"/>
                      </a:rPr>
                      <m:t>1</m:t>
                    </m:r>
                    <m:r>
                      <a:rPr lang="zh-TW" altLang="en-US" sz="1800" i="1">
                        <a:latin typeface="Cambria Math" panose="02040503050406030204" pitchFamily="18" charset="0"/>
                      </a:rPr>
                      <m:t>，</m:t>
                    </m:r>
                  </m:oMath>
                </a14:m>
                <a:r>
                  <a:rPr lang="zh-TW" altLang="en-US" sz="1800" i="0" dirty="0"/>
                  <a:t>則結果為溢位，則必須要將結果模於多項式</a:t>
                </a:r>
                <a14:m>
                  <m:oMath xmlns:m="http://schemas.openxmlformats.org/officeDocument/2006/math">
                    <m:r>
                      <a:rPr lang="en-US" altLang="zh-TW" sz="1800" b="0" i="1" smtClean="0">
                        <a:latin typeface="Cambria Math" panose="02040503050406030204" pitchFamily="18" charset="0"/>
                      </a:rPr>
                      <m:t>𝑚</m:t>
                    </m:r>
                    <m:d>
                      <m:dPr>
                        <m:ctrlPr>
                          <a:rPr lang="en-US" altLang="zh-TW" sz="1800" b="0" i="1" smtClean="0">
                            <a:latin typeface="Cambria Math" panose="02040503050406030204" pitchFamily="18" charset="0"/>
                          </a:rPr>
                        </m:ctrlPr>
                      </m:dPr>
                      <m:e>
                        <m:r>
                          <a:rPr lang="en-US" altLang="zh-TW" sz="1800" b="0" i="1" smtClean="0">
                            <a:latin typeface="Cambria Math" panose="02040503050406030204" pitchFamily="18" charset="0"/>
                          </a:rPr>
                          <m:t>𝑥</m:t>
                        </m:r>
                      </m:e>
                    </m:d>
                    <m:r>
                      <a:rPr lang="en-US" altLang="zh-TW" sz="1800" b="0" i="1" smtClean="0">
                        <a:latin typeface="Cambria Math" panose="02040503050406030204" pitchFamily="18" charset="0"/>
                      </a:rPr>
                      <m:t>=</m:t>
                    </m:r>
                    <m:sSup>
                      <m:sSupPr>
                        <m:ctrlPr>
                          <a:rPr lang="en-US" altLang="zh-TW" sz="1800" i="1">
                            <a:latin typeface="Cambria Math" panose="02040503050406030204" pitchFamily="18" charset="0"/>
                          </a:rPr>
                        </m:ctrlPr>
                      </m:sSupPr>
                      <m:e>
                        <m:r>
                          <a:rPr lang="en-US" altLang="zh-TW" sz="1800" i="1">
                            <a:latin typeface="Cambria Math" panose="02040503050406030204" pitchFamily="18" charset="0"/>
                          </a:rPr>
                          <m:t>𝑥</m:t>
                        </m:r>
                      </m:e>
                      <m:sup>
                        <m:r>
                          <a:rPr lang="en-US" altLang="zh-TW" sz="1800" i="1">
                            <a:latin typeface="Cambria Math" panose="02040503050406030204" pitchFamily="18" charset="0"/>
                          </a:rPr>
                          <m:t>8</m:t>
                        </m:r>
                      </m:sup>
                    </m:sSup>
                    <m:r>
                      <a:rPr lang="en-US" altLang="zh-TW" sz="1800" i="1">
                        <a:latin typeface="Cambria Math" panose="02040503050406030204" pitchFamily="18" charset="0"/>
                      </a:rPr>
                      <m:t> +</m:t>
                    </m:r>
                    <m:r>
                      <a:rPr lang="zh-TW" altLang="en-US" sz="1800" i="1">
                        <a:latin typeface="Cambria Math" panose="02040503050406030204" pitchFamily="18" charset="0"/>
                      </a:rPr>
                      <m:t> </m:t>
                    </m:r>
                    <m:sSup>
                      <m:sSupPr>
                        <m:ctrlPr>
                          <a:rPr lang="en-US" altLang="zh-TW" sz="1800" i="1">
                            <a:latin typeface="Cambria Math" panose="02040503050406030204" pitchFamily="18" charset="0"/>
                          </a:rPr>
                        </m:ctrlPr>
                      </m:sSupPr>
                      <m:e>
                        <m:r>
                          <a:rPr lang="en-US" altLang="zh-TW" sz="1800" i="1">
                            <a:latin typeface="Cambria Math" panose="02040503050406030204" pitchFamily="18" charset="0"/>
                          </a:rPr>
                          <m:t>𝑥</m:t>
                        </m:r>
                      </m:e>
                      <m:sup>
                        <m:r>
                          <a:rPr lang="en-US" altLang="zh-TW" sz="1800" i="1">
                            <a:latin typeface="Cambria Math" panose="02040503050406030204" pitchFamily="18" charset="0"/>
                          </a:rPr>
                          <m:t>4</m:t>
                        </m:r>
                      </m:sup>
                    </m:sSup>
                    <m:r>
                      <a:rPr lang="zh-TW" altLang="en-US" sz="1800" i="1">
                        <a:latin typeface="Cambria Math" panose="02040503050406030204" pitchFamily="18" charset="0"/>
                      </a:rPr>
                      <m:t> </m:t>
                    </m:r>
                    <m:r>
                      <a:rPr lang="en-US" altLang="zh-TW" sz="1800" i="1">
                        <a:latin typeface="Cambria Math" panose="02040503050406030204" pitchFamily="18" charset="0"/>
                      </a:rPr>
                      <m:t>+</m:t>
                    </m:r>
                    <m:sSup>
                      <m:sSupPr>
                        <m:ctrlPr>
                          <a:rPr lang="en-US" altLang="zh-TW" sz="1800" i="1">
                            <a:latin typeface="Cambria Math" panose="02040503050406030204" pitchFamily="18" charset="0"/>
                          </a:rPr>
                        </m:ctrlPr>
                      </m:sSupPr>
                      <m:e>
                        <m:r>
                          <a:rPr lang="en-US" altLang="zh-TW" sz="1800" i="1">
                            <a:latin typeface="Cambria Math" panose="02040503050406030204" pitchFamily="18" charset="0"/>
                          </a:rPr>
                          <m:t>𝑥</m:t>
                        </m:r>
                      </m:e>
                      <m:sup>
                        <m:r>
                          <a:rPr lang="en-US" altLang="zh-TW" sz="1800" i="1">
                            <a:latin typeface="Cambria Math" panose="02040503050406030204" pitchFamily="18" charset="0"/>
                          </a:rPr>
                          <m:t>3</m:t>
                        </m:r>
                      </m:sup>
                    </m:sSup>
                    <m:r>
                      <a:rPr lang="zh-TW" altLang="en-US" sz="1800" i="1">
                        <a:latin typeface="Cambria Math" panose="02040503050406030204" pitchFamily="18" charset="0"/>
                      </a:rPr>
                      <m:t> </m:t>
                    </m:r>
                    <m:r>
                      <a:rPr lang="en-US" altLang="zh-TW" sz="1800" i="1">
                        <a:latin typeface="Cambria Math" panose="02040503050406030204" pitchFamily="18" charset="0"/>
                      </a:rPr>
                      <m:t>+</m:t>
                    </m:r>
                    <m:r>
                      <a:rPr lang="en-US" altLang="zh-TW" sz="1800" i="1">
                        <a:latin typeface="Cambria Math" panose="02040503050406030204" pitchFamily="18" charset="0"/>
                      </a:rPr>
                      <m:t>𝑥</m:t>
                    </m:r>
                    <m:r>
                      <a:rPr lang="en-US" altLang="zh-TW" sz="1800" b="0" i="1" smtClean="0">
                        <a:latin typeface="Cambria Math" panose="02040503050406030204" pitchFamily="18" charset="0"/>
                      </a:rPr>
                      <m:t>+1</m:t>
                    </m:r>
                    <m:r>
                      <a:rPr lang="zh-TW" altLang="en-US" sz="1800" i="1" smtClean="0">
                        <a:latin typeface="Cambria Math" panose="02040503050406030204" pitchFamily="18" charset="0"/>
                      </a:rPr>
                      <m:t>。</m:t>
                    </m:r>
                  </m:oMath>
                </a14:m>
                <a:endParaRPr lang="en-US" altLang="zh-TW" sz="1800" dirty="0"/>
              </a:p>
              <a:p>
                <a:pPr marL="457200" lvl="1" indent="0" algn="just">
                  <a:buNone/>
                </a:pPr>
                <a:r>
                  <a:rPr lang="zh-TW" altLang="en-US" sz="1800" i="0" dirty="0"/>
                  <a:t>例如</a:t>
                </a:r>
                <a:r>
                  <a:rPr lang="en-US" altLang="zh-TW" sz="1800" dirty="0"/>
                  <a:t>:</a:t>
                </a:r>
              </a:p>
              <a:p>
                <a:pPr marL="457200" lvl="1" indent="0" algn="just">
                  <a:buNone/>
                </a:pPr>
                <a14:m>
                  <m:oMathPara xmlns:m="http://schemas.openxmlformats.org/officeDocument/2006/math">
                    <m:oMathParaPr>
                      <m:jc m:val="left"/>
                    </m:oMathParaPr>
                    <m:oMath xmlns:m="http://schemas.openxmlformats.org/officeDocument/2006/math">
                      <m:r>
                        <a:rPr lang="en-US" altLang="zh-TW" sz="1800" smtClean="0">
                          <a:latin typeface="Cambria Math" panose="02040503050406030204" pitchFamily="18" charset="0"/>
                        </a:rPr>
                        <m:t>(</m:t>
                      </m:r>
                      <m:r>
                        <a:rPr lang="en-US" altLang="zh-TW" sz="1800" b="0" i="1" smtClean="0">
                          <a:latin typeface="Cambria Math" panose="02040503050406030204" pitchFamily="18" charset="0"/>
                        </a:rPr>
                        <m:t>63</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r>
                        <a:rPr lang="en-US" altLang="zh-TW" sz="1800" i="1">
                          <a:latin typeface="Cambria Math" panose="02040503050406030204" pitchFamily="18" charset="0"/>
                          <a:ea typeface="Cambria Math" panose="02040503050406030204" pitchFamily="18" charset="0"/>
                        </a:rPr>
                        <m:t>∙</m:t>
                      </m:r>
                      <m:r>
                        <a:rPr lang="en-US" altLang="zh-TW" sz="1800">
                          <a:latin typeface="Cambria Math" panose="02040503050406030204" pitchFamily="18" charset="0"/>
                        </a:rPr>
                        <m:t>(</m:t>
                      </m:r>
                      <m:r>
                        <a:rPr lang="en-US" altLang="zh-TW" sz="1800" i="1" smtClean="0">
                          <a:latin typeface="Cambria Math" panose="02040503050406030204" pitchFamily="18" charset="0"/>
                        </a:rPr>
                        <m:t>2</m:t>
                      </m:r>
                      <m:r>
                        <a:rPr lang="en-US" altLang="zh-TW" sz="1800" b="0" i="1" smtClean="0">
                          <a:latin typeface="Cambria Math" panose="02040503050406030204" pitchFamily="18" charset="0"/>
                        </a:rPr>
                        <m:t>𝑎</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r>
                        <a:rPr lang="en-US" altLang="zh-TW" sz="1800" b="0" i="1" smtClean="0">
                          <a:latin typeface="Cambria Math" panose="02040503050406030204" pitchFamily="18" charset="0"/>
                        </a:rPr>
                        <m:t>=</m:t>
                      </m:r>
                      <m:r>
                        <a:rPr lang="en-US" altLang="zh-TW" sz="1800">
                          <a:latin typeface="Cambria Math" panose="02040503050406030204" pitchFamily="18" charset="0"/>
                        </a:rPr>
                        <m:t>(</m:t>
                      </m:r>
                      <m:r>
                        <a:rPr lang="en-US" altLang="zh-TW" sz="1800" b="0" i="1" smtClean="0">
                          <a:latin typeface="Cambria Math" panose="02040503050406030204" pitchFamily="18" charset="0"/>
                        </a:rPr>
                        <m:t>27</m:t>
                      </m:r>
                      <m:sSub>
                        <m:sSubPr>
                          <m:ctrlPr>
                            <a:rPr lang="en-US" altLang="zh-TW" sz="1800" i="1" smtClean="0">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oMath>
                  </m:oMathPara>
                </a14:m>
                <a:endParaRPr lang="en-US" altLang="zh-TW" sz="1800" dirty="0"/>
              </a:p>
              <a:p>
                <a:pPr marL="457200" lvl="1" indent="0" algn="just">
                  <a:buNone/>
                </a:pPr>
                <a14:m>
                  <m:oMathPara xmlns:m="http://schemas.openxmlformats.org/officeDocument/2006/math">
                    <m:oMathParaPr>
                      <m:jc m:val="left"/>
                    </m:oMathParaPr>
                    <m:oMath xmlns:m="http://schemas.openxmlformats.org/officeDocument/2006/math">
                      <m:r>
                        <a:rPr lang="en-US" altLang="zh-TW" sz="1800" smtClean="0">
                          <a:latin typeface="Cambria Math" panose="02040503050406030204" pitchFamily="18" charset="0"/>
                        </a:rPr>
                        <m:t>(</m:t>
                      </m:r>
                      <m:r>
                        <a:rPr lang="en-US" altLang="zh-TW" sz="1800" b="0" i="1" smtClean="0">
                          <a:latin typeface="Cambria Math" panose="02040503050406030204" pitchFamily="18" charset="0"/>
                        </a:rPr>
                        <m:t>63</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r>
                        <a:rPr lang="en-US" altLang="zh-TW" sz="1800" i="1">
                          <a:latin typeface="Cambria Math" panose="02040503050406030204" pitchFamily="18" charset="0"/>
                          <a:ea typeface="Cambria Math" panose="02040503050406030204" pitchFamily="18" charset="0"/>
                        </a:rPr>
                        <m:t>∙</m:t>
                      </m:r>
                      <m:r>
                        <a:rPr lang="en-US" altLang="zh-TW" sz="1800">
                          <a:latin typeface="Cambria Math" panose="02040503050406030204" pitchFamily="18" charset="0"/>
                        </a:rPr>
                        <m:t>(</m:t>
                      </m:r>
                      <m:r>
                        <a:rPr lang="en-US" altLang="zh-TW" sz="1800" b="0" i="1" smtClean="0">
                          <a:latin typeface="Cambria Math" panose="02040503050406030204" pitchFamily="18" charset="0"/>
                        </a:rPr>
                        <m:t>02</m:t>
                      </m:r>
                      <m:sSub>
                        <m:sSubPr>
                          <m:ctrlPr>
                            <a:rPr lang="en-US" altLang="zh-TW" sz="1800" i="1" smtClean="0">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r>
                        <a:rPr lang="en-US" altLang="zh-TW" sz="1800" b="0" i="1" smtClean="0">
                          <a:latin typeface="Cambria Math" panose="02040503050406030204" pitchFamily="18" charset="0"/>
                        </a:rPr>
                        <m:t>=</m:t>
                      </m:r>
                      <m:r>
                        <m:rPr>
                          <m:sty m:val="p"/>
                        </m:rPr>
                        <a:rPr lang="en-US" altLang="zh-TW" sz="1800" b="0" i="0" smtClean="0">
                          <a:latin typeface="Cambria Math" panose="02040503050406030204" pitchFamily="18" charset="0"/>
                        </a:rPr>
                        <m:t>xtimes</m:t>
                      </m:r>
                      <m:d>
                        <m:dPr>
                          <m:ctrlPr>
                            <a:rPr lang="en-US" altLang="zh-TW" sz="1800" b="0" i="1" smtClean="0">
                              <a:latin typeface="Cambria Math" panose="02040503050406030204" pitchFamily="18" charset="0"/>
                            </a:rPr>
                          </m:ctrlPr>
                        </m:dPr>
                        <m:e>
                          <m:r>
                            <a:rPr lang="en-US" altLang="zh-TW" sz="1800" b="0" i="0" smtClean="0">
                              <a:latin typeface="Cambria Math" panose="02040503050406030204" pitchFamily="18" charset="0"/>
                            </a:rPr>
                            <m:t>63</m:t>
                          </m:r>
                        </m:e>
                      </m:d>
                      <m:r>
                        <a:rPr lang="en-US" altLang="zh-TW" sz="1800" b="0" i="0" smtClean="0">
                          <a:latin typeface="Cambria Math" panose="02040503050406030204" pitchFamily="18" charset="0"/>
                        </a:rPr>
                        <m:t>= </m:t>
                      </m:r>
                      <m:r>
                        <a:rPr lang="en-US" altLang="zh-TW" sz="1800">
                          <a:latin typeface="Cambria Math" panose="02040503050406030204" pitchFamily="18" charset="0"/>
                        </a:rPr>
                        <m:t>(</m:t>
                      </m:r>
                      <m:r>
                        <a:rPr lang="en-US" altLang="zh-TW" sz="1800" b="0" i="1" smtClean="0">
                          <a:latin typeface="Cambria Math" panose="02040503050406030204" pitchFamily="18" charset="0"/>
                        </a:rPr>
                        <m:t>𝑐</m:t>
                      </m:r>
                      <m:r>
                        <a:rPr lang="en-US" altLang="zh-TW" sz="1800" b="0" i="1" smtClean="0">
                          <a:latin typeface="Cambria Math" panose="02040503050406030204" pitchFamily="18" charset="0"/>
                        </a:rPr>
                        <m:t>6</m:t>
                      </m:r>
                      <m:sSub>
                        <m:sSubPr>
                          <m:ctrlPr>
                            <a:rPr lang="en-US" altLang="zh-TW" sz="1800" i="1" smtClean="0">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oMath>
                  </m:oMathPara>
                </a14:m>
                <a:endParaRPr lang="en-US" altLang="zh-TW" sz="1800" dirty="0"/>
              </a:p>
              <a:p>
                <a:pPr marL="457200" lvl="1" indent="0" algn="just">
                  <a:buNone/>
                </a:pPr>
                <a14:m>
                  <m:oMathPara xmlns:m="http://schemas.openxmlformats.org/officeDocument/2006/math">
                    <m:oMathParaPr>
                      <m:jc m:val="left"/>
                    </m:oMathParaPr>
                    <m:oMath xmlns:m="http://schemas.openxmlformats.org/officeDocument/2006/math">
                      <m:r>
                        <a:rPr lang="en-US" altLang="zh-TW" sz="1800" smtClean="0">
                          <a:latin typeface="Cambria Math" panose="02040503050406030204" pitchFamily="18" charset="0"/>
                        </a:rPr>
                        <m:t>(</m:t>
                      </m:r>
                      <m:r>
                        <a:rPr lang="en-US" altLang="zh-TW" sz="1800" b="0" i="1" smtClean="0">
                          <a:latin typeface="Cambria Math" panose="02040503050406030204" pitchFamily="18" charset="0"/>
                        </a:rPr>
                        <m:t>63</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r>
                        <a:rPr lang="en-US" altLang="zh-TW" sz="1800" i="1">
                          <a:latin typeface="Cambria Math" panose="02040503050406030204" pitchFamily="18" charset="0"/>
                          <a:ea typeface="Cambria Math" panose="02040503050406030204" pitchFamily="18" charset="0"/>
                        </a:rPr>
                        <m:t>∙</m:t>
                      </m:r>
                      <m:r>
                        <a:rPr lang="en-US" altLang="zh-TW" sz="1800">
                          <a:latin typeface="Cambria Math" panose="02040503050406030204" pitchFamily="18" charset="0"/>
                        </a:rPr>
                        <m:t>(</m:t>
                      </m:r>
                      <m:r>
                        <a:rPr lang="en-US" altLang="zh-TW" sz="1800" b="0" i="1" smtClean="0">
                          <a:latin typeface="Cambria Math" panose="02040503050406030204" pitchFamily="18" charset="0"/>
                        </a:rPr>
                        <m:t>04</m:t>
                      </m:r>
                      <m:sSub>
                        <m:sSubPr>
                          <m:ctrlPr>
                            <a:rPr lang="en-US" altLang="zh-TW" sz="1800" i="1" smtClean="0">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r>
                        <a:rPr lang="en-US" altLang="zh-TW" sz="1800" b="0" i="1" smtClean="0">
                          <a:latin typeface="Cambria Math" panose="02040503050406030204" pitchFamily="18" charset="0"/>
                        </a:rPr>
                        <m:t>=</m:t>
                      </m:r>
                      <m:r>
                        <m:rPr>
                          <m:sty m:val="p"/>
                        </m:rPr>
                        <a:rPr lang="en-US" altLang="zh-TW" sz="1800" b="0" i="0" smtClean="0">
                          <a:latin typeface="Cambria Math" panose="02040503050406030204" pitchFamily="18" charset="0"/>
                        </a:rPr>
                        <m:t>xtimes</m:t>
                      </m:r>
                      <m:d>
                        <m:dPr>
                          <m:ctrlPr>
                            <a:rPr lang="en-US" altLang="zh-TW" sz="1800" b="0" i="1" smtClean="0">
                              <a:latin typeface="Cambria Math" panose="02040503050406030204" pitchFamily="18" charset="0"/>
                            </a:rPr>
                          </m:ctrlPr>
                        </m:dPr>
                        <m:e>
                          <m:r>
                            <m:rPr>
                              <m:sty m:val="p"/>
                            </m:rPr>
                            <a:rPr lang="en-US" altLang="zh-TW" sz="1800" b="0" i="0" smtClean="0">
                              <a:latin typeface="Cambria Math" panose="02040503050406030204" pitchFamily="18" charset="0"/>
                            </a:rPr>
                            <m:t>c</m:t>
                          </m:r>
                          <m:r>
                            <a:rPr lang="en-US" altLang="zh-TW" sz="1800" b="0" i="0" smtClean="0">
                              <a:latin typeface="Cambria Math" panose="02040503050406030204" pitchFamily="18" charset="0"/>
                            </a:rPr>
                            <m:t>6</m:t>
                          </m:r>
                        </m:e>
                      </m:d>
                      <m:r>
                        <a:rPr lang="en-US" altLang="zh-TW" sz="1800" b="0" i="0" smtClean="0">
                          <a:latin typeface="Cambria Math" panose="02040503050406030204" pitchFamily="18" charset="0"/>
                        </a:rPr>
                        <m:t>= </m:t>
                      </m:r>
                      <m:r>
                        <a:rPr lang="en-US" altLang="zh-TW" sz="1800">
                          <a:latin typeface="Cambria Math" panose="02040503050406030204" pitchFamily="18" charset="0"/>
                        </a:rPr>
                        <m:t>(</m:t>
                      </m:r>
                      <m:r>
                        <a:rPr lang="en-US" altLang="zh-TW" sz="1800" b="0" i="1" smtClean="0">
                          <a:latin typeface="Cambria Math" panose="02040503050406030204" pitchFamily="18" charset="0"/>
                        </a:rPr>
                        <m:t>97</m:t>
                      </m:r>
                      <m:sSub>
                        <m:sSubPr>
                          <m:ctrlPr>
                            <a:rPr lang="en-US" altLang="zh-TW" sz="1800" i="1" smtClean="0">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oMath>
                  </m:oMathPara>
                </a14:m>
                <a:endParaRPr lang="en-US" altLang="zh-TW" sz="1800" dirty="0"/>
              </a:p>
              <a:p>
                <a:pPr marL="457200" lvl="1" indent="0" algn="just">
                  <a:buNone/>
                </a:pPr>
                <a14:m>
                  <m:oMathPara xmlns:m="http://schemas.openxmlformats.org/officeDocument/2006/math">
                    <m:oMathParaPr>
                      <m:jc m:val="left"/>
                    </m:oMathParaPr>
                    <m:oMath xmlns:m="http://schemas.openxmlformats.org/officeDocument/2006/math">
                      <m:r>
                        <a:rPr lang="en-US" altLang="zh-TW" sz="1800" smtClean="0">
                          <a:latin typeface="Cambria Math" panose="02040503050406030204" pitchFamily="18" charset="0"/>
                        </a:rPr>
                        <m:t>(</m:t>
                      </m:r>
                      <m:r>
                        <a:rPr lang="en-US" altLang="zh-TW" sz="1800" b="0" i="1" smtClean="0">
                          <a:latin typeface="Cambria Math" panose="02040503050406030204" pitchFamily="18" charset="0"/>
                        </a:rPr>
                        <m:t>63</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r>
                        <a:rPr lang="en-US" altLang="zh-TW" sz="1800" i="1">
                          <a:latin typeface="Cambria Math" panose="02040503050406030204" pitchFamily="18" charset="0"/>
                          <a:ea typeface="Cambria Math" panose="02040503050406030204" pitchFamily="18" charset="0"/>
                        </a:rPr>
                        <m:t>∙</m:t>
                      </m:r>
                      <m:r>
                        <a:rPr lang="en-US" altLang="zh-TW" sz="1800">
                          <a:latin typeface="Cambria Math" panose="02040503050406030204" pitchFamily="18" charset="0"/>
                        </a:rPr>
                        <m:t>(</m:t>
                      </m:r>
                      <m:r>
                        <a:rPr lang="en-US" altLang="zh-TW" sz="1800" b="0" i="1" smtClean="0">
                          <a:latin typeface="Cambria Math" panose="02040503050406030204" pitchFamily="18" charset="0"/>
                        </a:rPr>
                        <m:t>08</m:t>
                      </m:r>
                      <m:sSub>
                        <m:sSubPr>
                          <m:ctrlPr>
                            <a:rPr lang="en-US" altLang="zh-TW" sz="1800" i="1" smtClean="0">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r>
                        <a:rPr lang="en-US" altLang="zh-TW" sz="1800" b="0" i="1" smtClean="0">
                          <a:latin typeface="Cambria Math" panose="02040503050406030204" pitchFamily="18" charset="0"/>
                        </a:rPr>
                        <m:t>=</m:t>
                      </m:r>
                      <m:r>
                        <m:rPr>
                          <m:sty m:val="p"/>
                        </m:rPr>
                        <a:rPr lang="en-US" altLang="zh-TW" sz="1800" b="0" i="0" smtClean="0">
                          <a:latin typeface="Cambria Math" panose="02040503050406030204" pitchFamily="18" charset="0"/>
                        </a:rPr>
                        <m:t>xtimes</m:t>
                      </m:r>
                      <m:d>
                        <m:dPr>
                          <m:ctrlPr>
                            <a:rPr lang="en-US" altLang="zh-TW" sz="1800" b="0" i="1" smtClean="0">
                              <a:latin typeface="Cambria Math" panose="02040503050406030204" pitchFamily="18" charset="0"/>
                            </a:rPr>
                          </m:ctrlPr>
                        </m:dPr>
                        <m:e>
                          <m:r>
                            <a:rPr lang="en-US" altLang="zh-TW" sz="1800" b="0" i="0" smtClean="0">
                              <a:latin typeface="Cambria Math" panose="02040503050406030204" pitchFamily="18" charset="0"/>
                            </a:rPr>
                            <m:t>97</m:t>
                          </m:r>
                        </m:e>
                      </m:d>
                      <m:r>
                        <a:rPr lang="en-US" altLang="zh-TW" sz="1800" b="0" i="0" smtClean="0">
                          <a:latin typeface="Cambria Math" panose="02040503050406030204" pitchFamily="18" charset="0"/>
                        </a:rPr>
                        <m:t>= </m:t>
                      </m:r>
                      <m:r>
                        <a:rPr lang="en-US" altLang="zh-TW" sz="1800">
                          <a:latin typeface="Cambria Math" panose="02040503050406030204" pitchFamily="18" charset="0"/>
                        </a:rPr>
                        <m:t>(</m:t>
                      </m:r>
                      <m:r>
                        <a:rPr lang="en-US" altLang="zh-TW" sz="1800" b="0" i="1" smtClean="0">
                          <a:latin typeface="Cambria Math" panose="02040503050406030204" pitchFamily="18" charset="0"/>
                        </a:rPr>
                        <m:t>35</m:t>
                      </m:r>
                      <m:sSub>
                        <m:sSubPr>
                          <m:ctrlPr>
                            <a:rPr lang="en-US" altLang="zh-TW" sz="1800" i="1" smtClean="0">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oMath>
                  </m:oMathPara>
                </a14:m>
                <a:endParaRPr lang="en-US" altLang="zh-TW" sz="1800" dirty="0"/>
              </a:p>
              <a:p>
                <a:pPr marL="457200" lvl="1" indent="0" algn="just">
                  <a:buNone/>
                </a:pPr>
                <a14:m>
                  <m:oMathPara xmlns:m="http://schemas.openxmlformats.org/officeDocument/2006/math">
                    <m:oMathParaPr>
                      <m:jc m:val="left"/>
                    </m:oMathParaPr>
                    <m:oMath xmlns:m="http://schemas.openxmlformats.org/officeDocument/2006/math">
                      <m:r>
                        <a:rPr lang="en-US" altLang="zh-TW" sz="1800" smtClean="0">
                          <a:latin typeface="Cambria Math" panose="02040503050406030204" pitchFamily="18" charset="0"/>
                        </a:rPr>
                        <m:t>(</m:t>
                      </m:r>
                      <m:r>
                        <a:rPr lang="en-US" altLang="zh-TW" sz="1800" b="0" i="1" smtClean="0">
                          <a:latin typeface="Cambria Math" panose="02040503050406030204" pitchFamily="18" charset="0"/>
                        </a:rPr>
                        <m:t>63</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r>
                        <a:rPr lang="en-US" altLang="zh-TW" sz="1800" i="1">
                          <a:latin typeface="Cambria Math" panose="02040503050406030204" pitchFamily="18" charset="0"/>
                          <a:ea typeface="Cambria Math" panose="02040503050406030204" pitchFamily="18" charset="0"/>
                        </a:rPr>
                        <m:t>∙</m:t>
                      </m:r>
                      <m:r>
                        <a:rPr lang="en-US" altLang="zh-TW" sz="1800">
                          <a:latin typeface="Cambria Math" panose="02040503050406030204" pitchFamily="18" charset="0"/>
                        </a:rPr>
                        <m:t>(</m:t>
                      </m:r>
                      <m:r>
                        <a:rPr lang="en-US" altLang="zh-TW" sz="1800" b="0" i="1" smtClean="0">
                          <a:latin typeface="Cambria Math" panose="02040503050406030204" pitchFamily="18" charset="0"/>
                        </a:rPr>
                        <m:t>10</m:t>
                      </m:r>
                      <m:sSub>
                        <m:sSubPr>
                          <m:ctrlPr>
                            <a:rPr lang="en-US" altLang="zh-TW" sz="1800" i="1" smtClean="0">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r>
                        <a:rPr lang="en-US" altLang="zh-TW" sz="1800" b="0" i="1" smtClean="0">
                          <a:latin typeface="Cambria Math" panose="02040503050406030204" pitchFamily="18" charset="0"/>
                        </a:rPr>
                        <m:t>=</m:t>
                      </m:r>
                      <m:r>
                        <m:rPr>
                          <m:sty m:val="p"/>
                        </m:rPr>
                        <a:rPr lang="en-US" altLang="zh-TW" sz="1800" b="0" i="0" smtClean="0">
                          <a:latin typeface="Cambria Math" panose="02040503050406030204" pitchFamily="18" charset="0"/>
                        </a:rPr>
                        <m:t>xtimes</m:t>
                      </m:r>
                      <m:d>
                        <m:dPr>
                          <m:ctrlPr>
                            <a:rPr lang="en-US" altLang="zh-TW" sz="1800" b="0" i="1" smtClean="0">
                              <a:latin typeface="Cambria Math" panose="02040503050406030204" pitchFamily="18" charset="0"/>
                            </a:rPr>
                          </m:ctrlPr>
                        </m:dPr>
                        <m:e>
                          <m:r>
                            <a:rPr lang="en-US" altLang="zh-TW" sz="1800" b="0" i="0" smtClean="0">
                              <a:latin typeface="Cambria Math" panose="02040503050406030204" pitchFamily="18" charset="0"/>
                            </a:rPr>
                            <m:t>35</m:t>
                          </m:r>
                        </m:e>
                      </m:d>
                      <m:r>
                        <a:rPr lang="en-US" altLang="zh-TW" sz="1800" b="0" i="0" smtClean="0">
                          <a:latin typeface="Cambria Math" panose="02040503050406030204" pitchFamily="18" charset="0"/>
                        </a:rPr>
                        <m:t>= </m:t>
                      </m:r>
                      <m:r>
                        <a:rPr lang="en-US" altLang="zh-TW" sz="1800">
                          <a:latin typeface="Cambria Math" panose="02040503050406030204" pitchFamily="18" charset="0"/>
                        </a:rPr>
                        <m:t>(</m:t>
                      </m:r>
                      <m:r>
                        <a:rPr lang="en-US" altLang="zh-TW" sz="1800" b="0" i="1" smtClean="0">
                          <a:latin typeface="Cambria Math" panose="02040503050406030204" pitchFamily="18" charset="0"/>
                        </a:rPr>
                        <m:t>6</m:t>
                      </m:r>
                      <m:r>
                        <a:rPr lang="en-US" altLang="zh-TW" sz="1800" b="0" i="1" smtClean="0">
                          <a:latin typeface="Cambria Math" panose="02040503050406030204" pitchFamily="18" charset="0"/>
                        </a:rPr>
                        <m:t>𝑎</m:t>
                      </m:r>
                      <m:sSub>
                        <m:sSubPr>
                          <m:ctrlPr>
                            <a:rPr lang="en-US" altLang="zh-TW" sz="1800" i="1" smtClean="0">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oMath>
                  </m:oMathPara>
                </a14:m>
                <a:endParaRPr lang="en-US" altLang="zh-TW" sz="1800" dirty="0"/>
              </a:p>
              <a:p>
                <a:pPr marL="457200" lvl="1" indent="0" algn="just">
                  <a:buNone/>
                </a:pPr>
                <a14:m>
                  <m:oMathPara xmlns:m="http://schemas.openxmlformats.org/officeDocument/2006/math">
                    <m:oMathParaPr>
                      <m:jc m:val="left"/>
                    </m:oMathParaPr>
                    <m:oMath xmlns:m="http://schemas.openxmlformats.org/officeDocument/2006/math">
                      <m:r>
                        <a:rPr lang="en-US" altLang="zh-TW" sz="1800" smtClean="0">
                          <a:latin typeface="Cambria Math" panose="02040503050406030204" pitchFamily="18" charset="0"/>
                        </a:rPr>
                        <m:t>(</m:t>
                      </m:r>
                      <m:r>
                        <a:rPr lang="en-US" altLang="zh-TW" sz="1800" b="0" i="1" smtClean="0">
                          <a:latin typeface="Cambria Math" panose="02040503050406030204" pitchFamily="18" charset="0"/>
                        </a:rPr>
                        <m:t>63</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r>
                        <a:rPr lang="en-US" altLang="zh-TW" sz="1800" i="1">
                          <a:latin typeface="Cambria Math" panose="02040503050406030204" pitchFamily="18" charset="0"/>
                          <a:ea typeface="Cambria Math" panose="02040503050406030204" pitchFamily="18" charset="0"/>
                        </a:rPr>
                        <m:t>∙</m:t>
                      </m:r>
                      <m:r>
                        <a:rPr lang="en-US" altLang="zh-TW" sz="1800">
                          <a:latin typeface="Cambria Math" panose="02040503050406030204" pitchFamily="18" charset="0"/>
                        </a:rPr>
                        <m:t>(</m:t>
                      </m:r>
                      <m:r>
                        <a:rPr lang="en-US" altLang="zh-TW" sz="1800" b="0" i="1" smtClean="0">
                          <a:latin typeface="Cambria Math" panose="02040503050406030204" pitchFamily="18" charset="0"/>
                        </a:rPr>
                        <m:t>20</m:t>
                      </m:r>
                      <m:sSub>
                        <m:sSubPr>
                          <m:ctrlPr>
                            <a:rPr lang="en-US" altLang="zh-TW" sz="1800" i="1" smtClean="0">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r>
                        <a:rPr lang="en-US" altLang="zh-TW" sz="1800" b="0" i="1" smtClean="0">
                          <a:latin typeface="Cambria Math" panose="02040503050406030204" pitchFamily="18" charset="0"/>
                        </a:rPr>
                        <m:t>=</m:t>
                      </m:r>
                      <m:r>
                        <m:rPr>
                          <m:sty m:val="p"/>
                        </m:rPr>
                        <a:rPr lang="en-US" altLang="zh-TW" sz="1800" b="0" i="0" smtClean="0">
                          <a:latin typeface="Cambria Math" panose="02040503050406030204" pitchFamily="18" charset="0"/>
                        </a:rPr>
                        <m:t>xtimes</m:t>
                      </m:r>
                      <m:d>
                        <m:dPr>
                          <m:ctrlPr>
                            <a:rPr lang="en-US" altLang="zh-TW" sz="1800" b="0" i="1" smtClean="0">
                              <a:latin typeface="Cambria Math" panose="02040503050406030204" pitchFamily="18" charset="0"/>
                            </a:rPr>
                          </m:ctrlPr>
                        </m:dPr>
                        <m:e>
                          <m:r>
                            <a:rPr lang="en-US" altLang="zh-TW" sz="1800" b="0" i="0" smtClean="0">
                              <a:latin typeface="Cambria Math" panose="02040503050406030204" pitchFamily="18" charset="0"/>
                            </a:rPr>
                            <m:t>6</m:t>
                          </m:r>
                          <m:r>
                            <m:rPr>
                              <m:sty m:val="p"/>
                            </m:rPr>
                            <a:rPr lang="en-US" altLang="zh-TW" sz="1800" b="0" i="0" smtClean="0">
                              <a:latin typeface="Cambria Math" panose="02040503050406030204" pitchFamily="18" charset="0"/>
                            </a:rPr>
                            <m:t>a</m:t>
                          </m:r>
                        </m:e>
                      </m:d>
                      <m:r>
                        <a:rPr lang="en-US" altLang="zh-TW" sz="1800" b="0" i="0" smtClean="0">
                          <a:latin typeface="Cambria Math" panose="02040503050406030204" pitchFamily="18" charset="0"/>
                        </a:rPr>
                        <m:t>= </m:t>
                      </m:r>
                      <m:r>
                        <a:rPr lang="en-US" altLang="zh-TW" sz="1800">
                          <a:latin typeface="Cambria Math" panose="02040503050406030204" pitchFamily="18" charset="0"/>
                        </a:rPr>
                        <m:t>(</m:t>
                      </m:r>
                      <m:r>
                        <a:rPr lang="en-US" altLang="zh-TW" sz="1800" b="0" i="1" smtClean="0">
                          <a:latin typeface="Cambria Math" panose="02040503050406030204" pitchFamily="18" charset="0"/>
                        </a:rPr>
                        <m:t>𝑑</m:t>
                      </m:r>
                      <m:r>
                        <a:rPr lang="en-US" altLang="zh-TW" sz="1800" b="0" i="1" smtClean="0">
                          <a:latin typeface="Cambria Math" panose="02040503050406030204" pitchFamily="18" charset="0"/>
                        </a:rPr>
                        <m:t>4</m:t>
                      </m:r>
                      <m:sSub>
                        <m:sSubPr>
                          <m:ctrlPr>
                            <a:rPr lang="en-US" altLang="zh-TW" sz="1800" i="1" smtClean="0">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oMath>
                  </m:oMathPara>
                </a14:m>
                <a:endParaRPr lang="en-US" altLang="zh-TW" sz="1800" dirty="0"/>
              </a:p>
              <a:p>
                <a:pPr marL="457200" lvl="1" indent="0" algn="just">
                  <a:buNone/>
                </a:pPr>
                <a14:m>
                  <m:oMathPara xmlns:m="http://schemas.openxmlformats.org/officeDocument/2006/math">
                    <m:oMathParaPr>
                      <m:jc m:val="left"/>
                    </m:oMathParaPr>
                    <m:oMath xmlns:m="http://schemas.openxmlformats.org/officeDocument/2006/math">
                      <m:r>
                        <a:rPr lang="en-US" altLang="zh-TW" sz="1800" smtClean="0">
                          <a:latin typeface="Cambria Math" panose="02040503050406030204" pitchFamily="18" charset="0"/>
                        </a:rPr>
                        <m:t>(</m:t>
                      </m:r>
                      <m:r>
                        <a:rPr lang="en-US" altLang="zh-TW" sz="1800" b="0" i="1" smtClean="0">
                          <a:latin typeface="Cambria Math" panose="02040503050406030204" pitchFamily="18" charset="0"/>
                        </a:rPr>
                        <m:t>63</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r>
                        <a:rPr lang="en-US" altLang="zh-TW" sz="1800" i="1">
                          <a:latin typeface="Cambria Math" panose="02040503050406030204" pitchFamily="18" charset="0"/>
                          <a:ea typeface="Cambria Math" panose="02040503050406030204" pitchFamily="18" charset="0"/>
                        </a:rPr>
                        <m:t>∙</m:t>
                      </m:r>
                      <m:r>
                        <a:rPr lang="en-US" altLang="zh-TW" sz="1800">
                          <a:latin typeface="Cambria Math" panose="02040503050406030204" pitchFamily="18" charset="0"/>
                        </a:rPr>
                        <m:t>(</m:t>
                      </m:r>
                      <m:r>
                        <a:rPr lang="en-US" altLang="zh-TW" sz="1800" b="0" i="1" smtClean="0">
                          <a:latin typeface="Cambria Math" panose="02040503050406030204" pitchFamily="18" charset="0"/>
                        </a:rPr>
                        <m:t>2</m:t>
                      </m:r>
                      <m:r>
                        <a:rPr lang="en-US" altLang="zh-TW" sz="1800" b="0" i="1" smtClean="0">
                          <a:latin typeface="Cambria Math" panose="02040503050406030204" pitchFamily="18" charset="0"/>
                        </a:rPr>
                        <m:t>𝑎</m:t>
                      </m:r>
                      <m:sSub>
                        <m:sSubPr>
                          <m:ctrlPr>
                            <a:rPr lang="en-US" altLang="zh-TW" sz="1800" i="1" smtClean="0">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r>
                        <a:rPr lang="en-US" altLang="zh-TW" sz="1800" b="0" i="1" smtClean="0">
                          <a:latin typeface="Cambria Math" panose="02040503050406030204" pitchFamily="18" charset="0"/>
                        </a:rPr>
                        <m:t>=</m:t>
                      </m:r>
                      <m:r>
                        <a:rPr lang="en-US" altLang="zh-TW" sz="1800">
                          <a:latin typeface="Cambria Math" panose="02040503050406030204" pitchFamily="18" charset="0"/>
                        </a:rPr>
                        <m:t>(</m:t>
                      </m:r>
                      <m:r>
                        <a:rPr lang="en-US" altLang="zh-TW" sz="1800" i="1">
                          <a:latin typeface="Cambria Math" panose="02040503050406030204" pitchFamily="18" charset="0"/>
                        </a:rPr>
                        <m:t>63</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r>
                        <a:rPr lang="en-US" altLang="zh-TW" sz="1800" b="0" i="1" smtClean="0">
                          <a:latin typeface="Cambria Math" panose="02040503050406030204" pitchFamily="18" charset="0"/>
                        </a:rPr>
                        <m:t> </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m:t>
                      </m:r>
                      <m:r>
                        <a:rPr lang="en-US" altLang="zh-TW" sz="1800">
                          <a:latin typeface="Cambria Math" panose="02040503050406030204" pitchFamily="18" charset="0"/>
                        </a:rPr>
                        <m:t>(</m:t>
                      </m:r>
                      <m:r>
                        <a:rPr lang="en-US" altLang="zh-TW" sz="1800" b="0" i="1" smtClean="0">
                          <a:latin typeface="Cambria Math" panose="02040503050406030204" pitchFamily="18" charset="0"/>
                        </a:rPr>
                        <m:t>02</m:t>
                      </m:r>
                      <m:sSub>
                        <m:sSubPr>
                          <m:ctrlPr>
                            <a:rPr lang="en-US" altLang="zh-TW" sz="1800" i="1" smtClean="0">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r>
                        <a:rPr lang="en-US" altLang="zh-TW" sz="1800" i="1">
                          <a:latin typeface="Cambria Math" panose="02040503050406030204" pitchFamily="18" charset="0"/>
                          <a:ea typeface="Cambria Math" panose="02040503050406030204" pitchFamily="18" charset="0"/>
                        </a:rPr>
                        <m:t>⨁</m:t>
                      </m:r>
                      <m:r>
                        <a:rPr lang="en-US" altLang="zh-TW" sz="1800">
                          <a:latin typeface="Cambria Math" panose="02040503050406030204" pitchFamily="18" charset="0"/>
                        </a:rPr>
                        <m:t>(</m:t>
                      </m:r>
                      <m:r>
                        <a:rPr lang="en-US" altLang="zh-TW" sz="1800" i="1">
                          <a:latin typeface="Cambria Math" panose="02040503050406030204" pitchFamily="18" charset="0"/>
                        </a:rPr>
                        <m:t>0</m:t>
                      </m:r>
                      <m:r>
                        <a:rPr lang="en-US" altLang="zh-TW" sz="1800" b="0" i="1" smtClean="0">
                          <a:latin typeface="Cambria Math" panose="02040503050406030204" pitchFamily="18" charset="0"/>
                        </a:rPr>
                        <m:t>8</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r>
                        <a:rPr lang="en-US" altLang="zh-TW" sz="1800" i="1">
                          <a:latin typeface="Cambria Math" panose="02040503050406030204" pitchFamily="18" charset="0"/>
                          <a:ea typeface="Cambria Math" panose="02040503050406030204" pitchFamily="18" charset="0"/>
                        </a:rPr>
                        <m:t>⨁</m:t>
                      </m:r>
                      <m:r>
                        <a:rPr lang="en-US" altLang="zh-TW" sz="1800">
                          <a:latin typeface="Cambria Math" panose="02040503050406030204" pitchFamily="18" charset="0"/>
                        </a:rPr>
                        <m:t>(</m:t>
                      </m:r>
                      <m:r>
                        <a:rPr lang="en-US" altLang="zh-TW" sz="1800" i="1">
                          <a:latin typeface="Cambria Math" panose="02040503050406030204" pitchFamily="18" charset="0"/>
                        </a:rPr>
                        <m:t>20</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r>
                        <a:rPr lang="en-US" altLang="zh-TW" sz="1800" b="0" i="1" smtClean="0">
                          <a:latin typeface="Cambria Math" panose="02040503050406030204" pitchFamily="18" charset="0"/>
                          <a:ea typeface="Cambria Math" panose="02040503050406030204" pitchFamily="18" charset="0"/>
                        </a:rPr>
                        <m:t>]</m:t>
                      </m:r>
                    </m:oMath>
                  </m:oMathPara>
                </a14:m>
                <a:endParaRPr lang="en-US" altLang="zh-TW" sz="1800" dirty="0"/>
              </a:p>
              <a:p>
                <a:pPr marL="457200" lvl="1" indent="0" algn="just">
                  <a:buNone/>
                </a:pPr>
                <a14:m>
                  <m:oMathPara xmlns:m="http://schemas.openxmlformats.org/officeDocument/2006/math">
                    <m:oMathParaPr>
                      <m:jc m:val="left"/>
                    </m:oMathParaPr>
                    <m:oMath xmlns:m="http://schemas.openxmlformats.org/officeDocument/2006/math">
                      <m:r>
                        <a:rPr lang="en-US" altLang="zh-TW" sz="1800" i="1" dirty="0">
                          <a:latin typeface="Cambria Math" panose="02040503050406030204" pitchFamily="18" charset="0"/>
                        </a:rPr>
                        <m:t>=</m:t>
                      </m:r>
                      <m:r>
                        <a:rPr lang="en-US" altLang="zh-TW" sz="1800">
                          <a:latin typeface="Cambria Math" panose="02040503050406030204" pitchFamily="18" charset="0"/>
                        </a:rPr>
                        <m:t>(</m:t>
                      </m:r>
                      <m:r>
                        <a:rPr lang="en-US" altLang="zh-TW" sz="1800" b="0" i="1" smtClean="0">
                          <a:latin typeface="Cambria Math" panose="02040503050406030204" pitchFamily="18" charset="0"/>
                        </a:rPr>
                        <m:t>𝑐</m:t>
                      </m:r>
                      <m:r>
                        <a:rPr lang="en-US" altLang="zh-TW" sz="1800" i="1">
                          <a:latin typeface="Cambria Math" panose="02040503050406030204" pitchFamily="18" charset="0"/>
                        </a:rPr>
                        <m:t>6</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r>
                        <a:rPr lang="en-US" altLang="zh-TW" sz="1800" i="1">
                          <a:latin typeface="Cambria Math" panose="02040503050406030204" pitchFamily="18" charset="0"/>
                          <a:ea typeface="Cambria Math" panose="02040503050406030204" pitchFamily="18" charset="0"/>
                        </a:rPr>
                        <m:t>⨁</m:t>
                      </m:r>
                      <m:r>
                        <a:rPr lang="en-US" altLang="zh-TW" sz="1800">
                          <a:latin typeface="Cambria Math" panose="02040503050406030204" pitchFamily="18" charset="0"/>
                        </a:rPr>
                        <m:t>(</m:t>
                      </m:r>
                      <m:r>
                        <a:rPr lang="en-US" altLang="zh-TW" sz="1800" b="0" i="1" smtClean="0">
                          <a:latin typeface="Cambria Math" panose="02040503050406030204" pitchFamily="18" charset="0"/>
                        </a:rPr>
                        <m:t>35</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r>
                        <a:rPr lang="en-US" altLang="zh-TW" sz="1800" i="1">
                          <a:latin typeface="Cambria Math" panose="02040503050406030204" pitchFamily="18" charset="0"/>
                          <a:ea typeface="Cambria Math" panose="02040503050406030204" pitchFamily="18" charset="0"/>
                        </a:rPr>
                        <m:t>⨁</m:t>
                      </m:r>
                      <m:r>
                        <a:rPr lang="en-US" altLang="zh-TW" sz="1800">
                          <a:latin typeface="Cambria Math" panose="02040503050406030204" pitchFamily="18" charset="0"/>
                        </a:rPr>
                        <m:t>(</m:t>
                      </m:r>
                      <m:r>
                        <a:rPr lang="en-US" altLang="zh-TW" sz="1800" b="0" i="1" smtClean="0">
                          <a:latin typeface="Cambria Math" panose="02040503050406030204" pitchFamily="18" charset="0"/>
                        </a:rPr>
                        <m:t>𝑑</m:t>
                      </m:r>
                      <m:r>
                        <a:rPr lang="en-US" altLang="zh-TW" sz="1800" b="0" i="1" smtClean="0">
                          <a:latin typeface="Cambria Math" panose="02040503050406030204" pitchFamily="18" charset="0"/>
                        </a:rPr>
                        <m:t>4</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oMath>
                  </m:oMathPara>
                </a14:m>
                <a:endParaRPr lang="en-US" altLang="zh-TW" sz="1800" dirty="0"/>
              </a:p>
              <a:p>
                <a:pPr marL="457200" lvl="1" indent="0" algn="just">
                  <a:buNone/>
                </a:pPr>
                <a14:m>
                  <m:oMathPara xmlns:m="http://schemas.openxmlformats.org/officeDocument/2006/math">
                    <m:oMathParaPr>
                      <m:jc m:val="left"/>
                    </m:oMathParaPr>
                    <m:oMath xmlns:m="http://schemas.openxmlformats.org/officeDocument/2006/math">
                      <m:r>
                        <a:rPr lang="en-US" altLang="zh-TW" sz="1800" b="0" i="1" smtClean="0">
                          <a:latin typeface="Cambria Math" panose="02040503050406030204" pitchFamily="18" charset="0"/>
                        </a:rPr>
                        <m:t>=</m:t>
                      </m:r>
                      <m:r>
                        <a:rPr lang="en-US" altLang="zh-TW" sz="1800">
                          <a:latin typeface="Cambria Math" panose="02040503050406030204" pitchFamily="18" charset="0"/>
                        </a:rPr>
                        <m:t>(</m:t>
                      </m:r>
                      <m:r>
                        <a:rPr lang="en-US" altLang="zh-TW" sz="1800" b="0" i="1" smtClean="0">
                          <a:latin typeface="Cambria Math" panose="02040503050406030204" pitchFamily="18" charset="0"/>
                        </a:rPr>
                        <m:t>27</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m:t>
                          </m:r>
                        </m:e>
                        <m:sub>
                          <m:r>
                            <a:rPr lang="en-US" altLang="zh-TW" sz="1800" i="1">
                              <a:latin typeface="Cambria Math" panose="02040503050406030204" pitchFamily="18" charset="0"/>
                            </a:rPr>
                            <m:t>16</m:t>
                          </m:r>
                        </m:sub>
                      </m:sSub>
                    </m:oMath>
                  </m:oMathPara>
                </a14:m>
                <a:endParaRPr lang="en-US" altLang="zh-TW" sz="1800" dirty="0"/>
              </a:p>
              <a:p>
                <a:pPr marL="457200" lvl="1" indent="0" algn="just">
                  <a:buNone/>
                </a:pPr>
                <a:endParaRPr lang="en-US" altLang="zh-TW" sz="1800" dirty="0"/>
              </a:p>
              <a:p>
                <a:pPr marL="457200" lvl="1" indent="0" algn="just">
                  <a:buNone/>
                </a:pPr>
                <a:endParaRPr lang="en-US" altLang="zh-TW" sz="1800" dirty="0"/>
              </a:p>
              <a:p>
                <a:pPr marL="457200" lvl="1" indent="0" algn="just">
                  <a:buNone/>
                </a:pPr>
                <a:endParaRPr lang="en-US" altLang="zh-TW" sz="1800" dirty="0"/>
              </a:p>
              <a:p>
                <a:pPr marL="457200" lvl="1" indent="0" algn="just">
                  <a:buNone/>
                </a:pPr>
                <a:endParaRPr lang="en-US" altLang="zh-TW" sz="1800" dirty="0"/>
              </a:p>
              <a:p>
                <a:pPr marL="0" indent="0" algn="just">
                  <a:buNone/>
                </a:pPr>
                <a:r>
                  <a:rPr lang="en-US" altLang="zh-TW" sz="2000" dirty="0"/>
                  <a:t>	</a:t>
                </a:r>
              </a:p>
              <a:p>
                <a:pPr marL="457200" lvl="1" indent="0" algn="just">
                  <a:buNone/>
                </a:pPr>
                <a:endParaRPr lang="en-US" altLang="zh-TW" sz="1800" dirty="0"/>
              </a:p>
            </p:txBody>
          </p:sp>
        </mc:Choice>
        <mc:Fallback xmlns="">
          <p:sp>
            <p:nvSpPr>
              <p:cNvPr id="3" name="內容版面配置區 2">
                <a:extLst>
                  <a:ext uri="{FF2B5EF4-FFF2-40B4-BE49-F238E27FC236}">
                    <a16:creationId xmlns:a16="http://schemas.microsoft.com/office/drawing/2014/main" id="{9E825762-BAEC-48B3-9D8F-04977E366151}"/>
                  </a:ext>
                </a:extLst>
              </p:cNvPr>
              <p:cNvSpPr>
                <a:spLocks noGrp="1" noRot="1" noChangeAspect="1" noMove="1" noResize="1" noEditPoints="1" noAdjustHandles="1" noChangeArrowheads="1" noChangeShapeType="1" noTextEdit="1"/>
              </p:cNvSpPr>
              <p:nvPr>
                <p:ph idx="1"/>
              </p:nvPr>
            </p:nvSpPr>
            <p:spPr>
              <a:xfrm>
                <a:off x="1408795" y="1429104"/>
                <a:ext cx="9973580" cy="5243852"/>
              </a:xfrm>
              <a:blipFill>
                <a:blip r:embed="rId3"/>
                <a:stretch>
                  <a:fillRect l="-550" t="-92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11464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715607" y="617277"/>
            <a:ext cx="8596668" cy="1002449"/>
          </a:xfrm>
        </p:spPr>
        <p:txBody>
          <a:bodyPr>
            <a:normAutofit/>
          </a:bodyPr>
          <a:lstStyle/>
          <a:p>
            <a:r>
              <a:rPr lang="zh-TW" altLang="en-US" sz="4000" dirty="0">
                <a:latin typeface="Times New Roman" panose="02020603050405020304" pitchFamily="18" charset="0"/>
                <a:cs typeface="Times New Roman" panose="02020603050405020304" pitchFamily="18" charset="0"/>
              </a:rPr>
              <a:t>硬體實現</a:t>
            </a:r>
            <a:r>
              <a:rPr lang="en-US" altLang="zh-TW" sz="4000" dirty="0">
                <a:latin typeface="Times New Roman" panose="02020603050405020304" pitchFamily="18" charset="0"/>
                <a:cs typeface="Times New Roman" panose="02020603050405020304" pitchFamily="18" charset="0"/>
              </a:rPr>
              <a:t>-</a:t>
            </a:r>
            <a:r>
              <a:rPr lang="en-US" altLang="zh-TW" sz="4000" dirty="0" err="1">
                <a:latin typeface="Times New Roman" panose="02020603050405020304" pitchFamily="18" charset="0"/>
                <a:cs typeface="Times New Roman" panose="02020603050405020304" pitchFamily="18" charset="0"/>
              </a:rPr>
              <a:t>AddRoundKey</a:t>
            </a:r>
            <a:endParaRPr lang="zh-TW" altLang="en-US" sz="4000"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1F6B1475-5E69-436B-8CA9-5C08926416E1}"/>
              </a:ext>
            </a:extLst>
          </p:cNvPr>
          <p:cNvSpPr txBox="1"/>
          <p:nvPr/>
        </p:nvSpPr>
        <p:spPr>
          <a:xfrm>
            <a:off x="1587792" y="3993953"/>
            <a:ext cx="2263761" cy="2246769"/>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In0 = Msg[127:120]</a:t>
            </a:r>
          </a:p>
          <a:p>
            <a:r>
              <a:rPr lang="en-US" altLang="zh-TW" sz="2000" dirty="0">
                <a:latin typeface="Times New Roman" panose="02020603050405020304" pitchFamily="18" charset="0"/>
                <a:cs typeface="Times New Roman" panose="02020603050405020304" pitchFamily="18" charset="0"/>
              </a:rPr>
              <a:t>In1 = Msg[119:112]</a:t>
            </a:r>
          </a:p>
          <a:p>
            <a:r>
              <a:rPr lang="en-US" altLang="zh-TW" sz="2000" dirty="0">
                <a:latin typeface="Times New Roman" panose="02020603050405020304" pitchFamily="18" charset="0"/>
                <a:cs typeface="Times New Roman" panose="02020603050405020304" pitchFamily="18" charset="0"/>
              </a:rPr>
              <a:t>		.</a:t>
            </a:r>
          </a:p>
          <a:p>
            <a:r>
              <a:rPr lang="en-US" altLang="zh-TW" sz="2000" dirty="0">
                <a:latin typeface="Times New Roman" panose="02020603050405020304" pitchFamily="18" charset="0"/>
                <a:cs typeface="Times New Roman" panose="02020603050405020304" pitchFamily="18" charset="0"/>
              </a:rPr>
              <a:t>		.</a:t>
            </a:r>
          </a:p>
          <a:p>
            <a:r>
              <a:rPr lang="en-US" altLang="zh-TW" sz="2000" dirty="0">
                <a:latin typeface="Times New Roman" panose="02020603050405020304" pitchFamily="18" charset="0"/>
                <a:cs typeface="Times New Roman" panose="02020603050405020304" pitchFamily="18" charset="0"/>
              </a:rPr>
              <a:t>		.</a:t>
            </a:r>
          </a:p>
          <a:p>
            <a:r>
              <a:rPr lang="en-US" altLang="zh-TW" sz="2000" dirty="0">
                <a:latin typeface="Times New Roman" panose="02020603050405020304" pitchFamily="18" charset="0"/>
                <a:cs typeface="Times New Roman" panose="02020603050405020304" pitchFamily="18" charset="0"/>
              </a:rPr>
              <a:t>In15 = Msg[7:0]</a:t>
            </a:r>
            <a:endParaRPr lang="zh-TW" altLang="en-US" sz="2000" dirty="0">
              <a:latin typeface="Times New Roman" panose="02020603050405020304" pitchFamily="18" charset="0"/>
              <a:cs typeface="Times New Roman" panose="02020603050405020304" pitchFamily="18" charset="0"/>
            </a:endParaRPr>
          </a:p>
          <a:p>
            <a:endParaRPr lang="zh-TW" altLang="en-US" sz="2000"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49E3FCAA-6B41-4F88-97A4-B8D4B1D45082}"/>
              </a:ext>
            </a:extLst>
          </p:cNvPr>
          <p:cNvSpPr txBox="1"/>
          <p:nvPr/>
        </p:nvSpPr>
        <p:spPr>
          <a:xfrm>
            <a:off x="5150266" y="3993953"/>
            <a:ext cx="2584812" cy="2246769"/>
          </a:xfrm>
          <a:prstGeom prst="rect">
            <a:avLst/>
          </a:prstGeom>
          <a:noFill/>
        </p:spPr>
        <p:txBody>
          <a:bodyPr wrap="square" rtlCol="0">
            <a:spAutoFit/>
          </a:bodyPr>
          <a:lstStyle/>
          <a:p>
            <a:r>
              <a:rPr lang="en-US" altLang="zh-TW" sz="2000" dirty="0">
                <a:latin typeface="Times New Roman" panose="02020603050405020304" pitchFamily="18" charset="0"/>
                <a:cs typeface="Times New Roman" panose="02020603050405020304" pitchFamily="18" charset="0"/>
              </a:rPr>
              <a:t>Kin0 = Key[127:120]</a:t>
            </a:r>
          </a:p>
          <a:p>
            <a:r>
              <a:rPr lang="en-US" altLang="zh-TW" sz="2000" dirty="0">
                <a:latin typeface="Times New Roman" panose="02020603050405020304" pitchFamily="18" charset="0"/>
                <a:cs typeface="Times New Roman" panose="02020603050405020304" pitchFamily="18" charset="0"/>
              </a:rPr>
              <a:t>Kin1 = Key[119:112]</a:t>
            </a:r>
          </a:p>
          <a:p>
            <a:r>
              <a:rPr lang="en-US" altLang="zh-TW" sz="2000" dirty="0">
                <a:latin typeface="Times New Roman" panose="02020603050405020304" pitchFamily="18" charset="0"/>
                <a:cs typeface="Times New Roman" panose="02020603050405020304" pitchFamily="18" charset="0"/>
              </a:rPr>
              <a:t>		.</a:t>
            </a:r>
          </a:p>
          <a:p>
            <a:r>
              <a:rPr lang="en-US" altLang="zh-TW" sz="2000" dirty="0">
                <a:latin typeface="Times New Roman" panose="02020603050405020304" pitchFamily="18" charset="0"/>
                <a:cs typeface="Times New Roman" panose="02020603050405020304" pitchFamily="18" charset="0"/>
              </a:rPr>
              <a:t>		.</a:t>
            </a:r>
          </a:p>
          <a:p>
            <a:r>
              <a:rPr lang="en-US" altLang="zh-TW" sz="2000" dirty="0">
                <a:latin typeface="Times New Roman" panose="02020603050405020304" pitchFamily="18" charset="0"/>
                <a:cs typeface="Times New Roman" panose="02020603050405020304" pitchFamily="18" charset="0"/>
              </a:rPr>
              <a:t>		.</a:t>
            </a:r>
          </a:p>
          <a:p>
            <a:r>
              <a:rPr lang="en-US" altLang="zh-TW" sz="2000" dirty="0">
                <a:latin typeface="Times New Roman" panose="02020603050405020304" pitchFamily="18" charset="0"/>
                <a:cs typeface="Times New Roman" panose="02020603050405020304" pitchFamily="18" charset="0"/>
              </a:rPr>
              <a:t>Kin15 = Key[7:0]</a:t>
            </a:r>
            <a:endParaRPr lang="zh-TW" altLang="en-US" sz="2000" dirty="0">
              <a:latin typeface="Times New Roman" panose="02020603050405020304" pitchFamily="18" charset="0"/>
              <a:cs typeface="Times New Roman" panose="02020603050405020304" pitchFamily="18" charset="0"/>
            </a:endParaRPr>
          </a:p>
          <a:p>
            <a:endParaRPr lang="zh-TW" altLang="en-US" sz="2000"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2D5C1371-7483-430A-8BCF-E32AE3499B33}"/>
              </a:ext>
            </a:extLst>
          </p:cNvPr>
          <p:cNvSpPr txBox="1"/>
          <p:nvPr/>
        </p:nvSpPr>
        <p:spPr>
          <a:xfrm>
            <a:off x="8832358" y="3993953"/>
            <a:ext cx="2457724" cy="1938992"/>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Out0 = In0 ^ Kin0</a:t>
            </a:r>
          </a:p>
          <a:p>
            <a:r>
              <a:rPr lang="en-US" altLang="zh-TW" sz="2000" dirty="0">
                <a:latin typeface="Times New Roman" panose="02020603050405020304" pitchFamily="18" charset="0"/>
                <a:cs typeface="Times New Roman" panose="02020603050405020304" pitchFamily="18" charset="0"/>
              </a:rPr>
              <a:t>Out1 = In1 ^ Kin1</a:t>
            </a:r>
          </a:p>
          <a:p>
            <a:r>
              <a:rPr lang="en-US" altLang="zh-TW" sz="2000" dirty="0">
                <a:latin typeface="Times New Roman" panose="02020603050405020304" pitchFamily="18" charset="0"/>
                <a:cs typeface="Times New Roman" panose="02020603050405020304" pitchFamily="18" charset="0"/>
              </a:rPr>
              <a:t>		.</a:t>
            </a:r>
          </a:p>
          <a:p>
            <a:r>
              <a:rPr lang="en-US" altLang="zh-TW" sz="2000" dirty="0">
                <a:latin typeface="Times New Roman" panose="02020603050405020304" pitchFamily="18" charset="0"/>
                <a:cs typeface="Times New Roman" panose="02020603050405020304" pitchFamily="18" charset="0"/>
              </a:rPr>
              <a:t>		.</a:t>
            </a:r>
          </a:p>
          <a:p>
            <a:r>
              <a:rPr lang="en-US" altLang="zh-TW" sz="2000" dirty="0">
                <a:latin typeface="Times New Roman" panose="02020603050405020304" pitchFamily="18" charset="0"/>
                <a:cs typeface="Times New Roman" panose="02020603050405020304" pitchFamily="18" charset="0"/>
              </a:rPr>
              <a:t>		.</a:t>
            </a:r>
          </a:p>
          <a:p>
            <a:r>
              <a:rPr lang="en-US" altLang="zh-TW" sz="2000" dirty="0">
                <a:latin typeface="Times New Roman" panose="02020603050405020304" pitchFamily="18" charset="0"/>
                <a:cs typeface="Times New Roman" panose="02020603050405020304" pitchFamily="18" charset="0"/>
              </a:rPr>
              <a:t>Out15 = In15 ^ Kin15</a:t>
            </a:r>
            <a:endParaRPr lang="zh-TW" altLang="en-US" sz="2000" dirty="0">
              <a:latin typeface="Times New Roman" panose="02020603050405020304" pitchFamily="18" charset="0"/>
              <a:cs typeface="Times New Roman" panose="02020603050405020304" pitchFamily="18" charset="0"/>
            </a:endParaRPr>
          </a:p>
        </p:txBody>
      </p:sp>
      <p:graphicFrame>
        <p:nvGraphicFramePr>
          <p:cNvPr id="13" name="表格 10">
            <a:extLst>
              <a:ext uri="{FF2B5EF4-FFF2-40B4-BE49-F238E27FC236}">
                <a16:creationId xmlns:a16="http://schemas.microsoft.com/office/drawing/2014/main" id="{780F6EA8-2866-40D6-8B11-7AC4CE3319C8}"/>
              </a:ext>
            </a:extLst>
          </p:cNvPr>
          <p:cNvGraphicFramePr>
            <a:graphicFrameLocks/>
          </p:cNvGraphicFramePr>
          <p:nvPr>
            <p:extLst>
              <p:ext uri="{D42A27DB-BD31-4B8C-83A1-F6EECF244321}">
                <p14:modId xmlns:p14="http://schemas.microsoft.com/office/powerpoint/2010/main" val="1646504231"/>
              </p:ext>
            </p:extLst>
          </p:nvPr>
        </p:nvGraphicFramePr>
        <p:xfrm>
          <a:off x="1505863" y="2118641"/>
          <a:ext cx="2427620" cy="1483360"/>
        </p:xfrm>
        <a:graphic>
          <a:graphicData uri="http://schemas.openxmlformats.org/drawingml/2006/table">
            <a:tbl>
              <a:tblPr bandRow="1">
                <a:tableStyleId>{5C22544A-7EE6-4342-B048-85BDC9FD1C3A}</a:tableStyleId>
              </a:tblPr>
              <a:tblGrid>
                <a:gridCol w="606905">
                  <a:extLst>
                    <a:ext uri="{9D8B030D-6E8A-4147-A177-3AD203B41FA5}">
                      <a16:colId xmlns:a16="http://schemas.microsoft.com/office/drawing/2014/main" val="2163601620"/>
                    </a:ext>
                  </a:extLst>
                </a:gridCol>
                <a:gridCol w="606905">
                  <a:extLst>
                    <a:ext uri="{9D8B030D-6E8A-4147-A177-3AD203B41FA5}">
                      <a16:colId xmlns:a16="http://schemas.microsoft.com/office/drawing/2014/main" val="3200500126"/>
                    </a:ext>
                  </a:extLst>
                </a:gridCol>
                <a:gridCol w="606905">
                  <a:extLst>
                    <a:ext uri="{9D8B030D-6E8A-4147-A177-3AD203B41FA5}">
                      <a16:colId xmlns:a16="http://schemas.microsoft.com/office/drawing/2014/main" val="3739739361"/>
                    </a:ext>
                  </a:extLst>
                </a:gridCol>
                <a:gridCol w="606905">
                  <a:extLst>
                    <a:ext uri="{9D8B030D-6E8A-4147-A177-3AD203B41FA5}">
                      <a16:colId xmlns:a16="http://schemas.microsoft.com/office/drawing/2014/main" val="3899914105"/>
                    </a:ext>
                  </a:extLst>
                </a:gridCol>
              </a:tblGrid>
              <a:tr h="370840">
                <a:tc>
                  <a:txBody>
                    <a:bodyPr/>
                    <a:lstStyle/>
                    <a:p>
                      <a:r>
                        <a:rPr lang="en-US" altLang="zh-TW" sz="1600" b="0" dirty="0"/>
                        <a:t>In0</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In4</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In8</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In12</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69256051"/>
                  </a:ext>
                </a:extLst>
              </a:tr>
              <a:tr h="370840">
                <a:tc>
                  <a:txBody>
                    <a:bodyPr/>
                    <a:lstStyle/>
                    <a:p>
                      <a:r>
                        <a:rPr lang="en-US" altLang="zh-TW" sz="1600" b="0" dirty="0"/>
                        <a:t>In1</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In5</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In9</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In13</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7511706"/>
                  </a:ext>
                </a:extLst>
              </a:tr>
              <a:tr h="370840">
                <a:tc>
                  <a:txBody>
                    <a:bodyPr/>
                    <a:lstStyle/>
                    <a:p>
                      <a:r>
                        <a:rPr lang="en-US" altLang="zh-TW" sz="1600" b="0" dirty="0"/>
                        <a:t>In2</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In6</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In10</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In14</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40642321"/>
                  </a:ext>
                </a:extLst>
              </a:tr>
              <a:tr h="370840">
                <a:tc>
                  <a:txBody>
                    <a:bodyPr/>
                    <a:lstStyle/>
                    <a:p>
                      <a:r>
                        <a:rPr lang="en-US" altLang="zh-TW" sz="1600" b="0" dirty="0"/>
                        <a:t>In3</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In7</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In11</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In15</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1589945"/>
                  </a:ext>
                </a:extLst>
              </a:tr>
            </a:tbl>
          </a:graphicData>
        </a:graphic>
      </p:graphicFrame>
      <p:sp>
        <p:nvSpPr>
          <p:cNvPr id="14" name="文字方塊 13">
            <a:extLst>
              <a:ext uri="{FF2B5EF4-FFF2-40B4-BE49-F238E27FC236}">
                <a16:creationId xmlns:a16="http://schemas.microsoft.com/office/drawing/2014/main" id="{353D6128-F1AB-4F2F-941F-3E56F49B2369}"/>
              </a:ext>
            </a:extLst>
          </p:cNvPr>
          <p:cNvSpPr txBox="1"/>
          <p:nvPr/>
        </p:nvSpPr>
        <p:spPr>
          <a:xfrm>
            <a:off x="5239272" y="2155208"/>
            <a:ext cx="184731" cy="584775"/>
          </a:xfrm>
          <a:prstGeom prst="rect">
            <a:avLst/>
          </a:prstGeom>
          <a:noFill/>
        </p:spPr>
        <p:txBody>
          <a:bodyPr wrap="none" rtlCol="0">
            <a:spAutoFit/>
          </a:bodyPr>
          <a:lstStyle/>
          <a:p>
            <a:endParaRPr lang="zh-TW" altLang="en-US" sz="1600" dirty="0">
              <a:latin typeface="Times New Roman" panose="02020603050405020304" pitchFamily="18" charset="0"/>
              <a:cs typeface="Times New Roman" panose="02020603050405020304" pitchFamily="18" charset="0"/>
            </a:endParaRPr>
          </a:p>
          <a:p>
            <a:endParaRPr lang="zh-TW" altLang="en-US" sz="1600" dirty="0">
              <a:latin typeface="Times New Roman" panose="02020603050405020304" pitchFamily="18" charset="0"/>
              <a:cs typeface="Times New Roman" panose="02020603050405020304" pitchFamily="18" charset="0"/>
            </a:endParaRPr>
          </a:p>
        </p:txBody>
      </p:sp>
      <p:graphicFrame>
        <p:nvGraphicFramePr>
          <p:cNvPr id="15" name="表格 14">
            <a:extLst>
              <a:ext uri="{FF2B5EF4-FFF2-40B4-BE49-F238E27FC236}">
                <a16:creationId xmlns:a16="http://schemas.microsoft.com/office/drawing/2014/main" id="{5A5113BA-4D45-430E-BA9B-064A7454208A}"/>
              </a:ext>
            </a:extLst>
          </p:cNvPr>
          <p:cNvGraphicFramePr>
            <a:graphicFrameLocks noGrp="1"/>
          </p:cNvGraphicFramePr>
          <p:nvPr>
            <p:extLst>
              <p:ext uri="{D42A27DB-BD31-4B8C-83A1-F6EECF244321}">
                <p14:modId xmlns:p14="http://schemas.microsoft.com/office/powerpoint/2010/main" val="3230712900"/>
              </p:ext>
            </p:extLst>
          </p:nvPr>
        </p:nvGraphicFramePr>
        <p:xfrm>
          <a:off x="4886114" y="2065159"/>
          <a:ext cx="2737910" cy="1483360"/>
        </p:xfrm>
        <a:graphic>
          <a:graphicData uri="http://schemas.openxmlformats.org/drawingml/2006/table">
            <a:tbl>
              <a:tblPr bandRow="1">
                <a:tableStyleId>{5C22544A-7EE6-4342-B048-85BDC9FD1C3A}</a:tableStyleId>
              </a:tblPr>
              <a:tblGrid>
                <a:gridCol w="590036">
                  <a:extLst>
                    <a:ext uri="{9D8B030D-6E8A-4147-A177-3AD203B41FA5}">
                      <a16:colId xmlns:a16="http://schemas.microsoft.com/office/drawing/2014/main" val="1295278855"/>
                    </a:ext>
                  </a:extLst>
                </a:gridCol>
                <a:gridCol w="715958">
                  <a:extLst>
                    <a:ext uri="{9D8B030D-6E8A-4147-A177-3AD203B41FA5}">
                      <a16:colId xmlns:a16="http://schemas.microsoft.com/office/drawing/2014/main" val="139223240"/>
                    </a:ext>
                  </a:extLst>
                </a:gridCol>
                <a:gridCol w="715958">
                  <a:extLst>
                    <a:ext uri="{9D8B030D-6E8A-4147-A177-3AD203B41FA5}">
                      <a16:colId xmlns:a16="http://schemas.microsoft.com/office/drawing/2014/main" val="3002174105"/>
                    </a:ext>
                  </a:extLst>
                </a:gridCol>
                <a:gridCol w="715958">
                  <a:extLst>
                    <a:ext uri="{9D8B030D-6E8A-4147-A177-3AD203B41FA5}">
                      <a16:colId xmlns:a16="http://schemas.microsoft.com/office/drawing/2014/main" val="2140915686"/>
                    </a:ext>
                  </a:extLst>
                </a:gridCol>
              </a:tblGrid>
              <a:tr h="370840">
                <a:tc>
                  <a:txBody>
                    <a:bodyPr/>
                    <a:lstStyle/>
                    <a:p>
                      <a:r>
                        <a:rPr lang="en-US" altLang="zh-TW" sz="1600" b="0" dirty="0"/>
                        <a:t>Kin0</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Kin4</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Kin8</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Kin12</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7431742"/>
                  </a:ext>
                </a:extLst>
              </a:tr>
              <a:tr h="370840">
                <a:tc>
                  <a:txBody>
                    <a:bodyPr/>
                    <a:lstStyle/>
                    <a:p>
                      <a:r>
                        <a:rPr lang="en-US" altLang="zh-TW" sz="1600" b="0" dirty="0"/>
                        <a:t>Kin1</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Kin5</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Kin9</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Kin13</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77971666"/>
                  </a:ext>
                </a:extLst>
              </a:tr>
              <a:tr h="370840">
                <a:tc>
                  <a:txBody>
                    <a:bodyPr/>
                    <a:lstStyle/>
                    <a:p>
                      <a:r>
                        <a:rPr lang="en-US" altLang="zh-TW" sz="1600" b="0" dirty="0"/>
                        <a:t>Kin2</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Kin6</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Kin10</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Kin14</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22942374"/>
                  </a:ext>
                </a:extLst>
              </a:tr>
              <a:tr h="370840">
                <a:tc>
                  <a:txBody>
                    <a:bodyPr/>
                    <a:lstStyle/>
                    <a:p>
                      <a:r>
                        <a:rPr lang="en-US" altLang="zh-TW" sz="1600" b="0" dirty="0"/>
                        <a:t>Kin3</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Kin7</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Kin11</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Kin15</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02470235"/>
                  </a:ext>
                </a:extLst>
              </a:tr>
            </a:tbl>
          </a:graphicData>
        </a:graphic>
      </p:graphicFrame>
      <p:graphicFrame>
        <p:nvGraphicFramePr>
          <p:cNvPr id="18" name="表格 17">
            <a:extLst>
              <a:ext uri="{FF2B5EF4-FFF2-40B4-BE49-F238E27FC236}">
                <a16:creationId xmlns:a16="http://schemas.microsoft.com/office/drawing/2014/main" id="{9E2B022D-8916-4C05-9D2F-8F073805898D}"/>
              </a:ext>
            </a:extLst>
          </p:cNvPr>
          <p:cNvGraphicFramePr>
            <a:graphicFrameLocks noGrp="1"/>
          </p:cNvGraphicFramePr>
          <p:nvPr>
            <p:extLst>
              <p:ext uri="{D42A27DB-BD31-4B8C-83A1-F6EECF244321}">
                <p14:modId xmlns:p14="http://schemas.microsoft.com/office/powerpoint/2010/main" val="3562793106"/>
              </p:ext>
            </p:extLst>
          </p:nvPr>
        </p:nvGraphicFramePr>
        <p:xfrm>
          <a:off x="8626637" y="2118641"/>
          <a:ext cx="2869166" cy="1483361"/>
        </p:xfrm>
        <a:graphic>
          <a:graphicData uri="http://schemas.openxmlformats.org/drawingml/2006/table">
            <a:tbl>
              <a:tblPr bandRow="1">
                <a:tableStyleId>{5C22544A-7EE6-4342-B048-85BDC9FD1C3A}</a:tableStyleId>
              </a:tblPr>
              <a:tblGrid>
                <a:gridCol w="618323">
                  <a:extLst>
                    <a:ext uri="{9D8B030D-6E8A-4147-A177-3AD203B41FA5}">
                      <a16:colId xmlns:a16="http://schemas.microsoft.com/office/drawing/2014/main" val="1047593168"/>
                    </a:ext>
                  </a:extLst>
                </a:gridCol>
                <a:gridCol w="750281">
                  <a:extLst>
                    <a:ext uri="{9D8B030D-6E8A-4147-A177-3AD203B41FA5}">
                      <a16:colId xmlns:a16="http://schemas.microsoft.com/office/drawing/2014/main" val="2694165590"/>
                    </a:ext>
                  </a:extLst>
                </a:gridCol>
                <a:gridCol w="750281">
                  <a:extLst>
                    <a:ext uri="{9D8B030D-6E8A-4147-A177-3AD203B41FA5}">
                      <a16:colId xmlns:a16="http://schemas.microsoft.com/office/drawing/2014/main" val="3655269986"/>
                    </a:ext>
                  </a:extLst>
                </a:gridCol>
                <a:gridCol w="750281">
                  <a:extLst>
                    <a:ext uri="{9D8B030D-6E8A-4147-A177-3AD203B41FA5}">
                      <a16:colId xmlns:a16="http://schemas.microsoft.com/office/drawing/2014/main" val="1405297245"/>
                    </a:ext>
                  </a:extLst>
                </a:gridCol>
              </a:tblGrid>
              <a:tr h="361655">
                <a:tc>
                  <a:txBody>
                    <a:bodyPr/>
                    <a:lstStyle/>
                    <a:p>
                      <a:r>
                        <a:rPr lang="en-US" altLang="zh-TW" sz="1600" b="0" dirty="0"/>
                        <a:t>Out0</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Out4</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Out8</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Out12</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7246731"/>
                  </a:ext>
                </a:extLst>
              </a:tr>
              <a:tr h="398396">
                <a:tc>
                  <a:txBody>
                    <a:bodyPr/>
                    <a:lstStyle/>
                    <a:p>
                      <a:r>
                        <a:rPr lang="en-US" altLang="zh-TW" sz="1600" b="0" dirty="0"/>
                        <a:t>Out1</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Out5</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Out9</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Out13</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63505714"/>
                  </a:ext>
                </a:extLst>
              </a:tr>
              <a:tr h="361655">
                <a:tc>
                  <a:txBody>
                    <a:bodyPr/>
                    <a:lstStyle/>
                    <a:p>
                      <a:r>
                        <a:rPr lang="en-US" altLang="zh-TW" sz="1600" b="0" dirty="0"/>
                        <a:t>Out2</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Out6</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Out10</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Out14</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62159042"/>
                  </a:ext>
                </a:extLst>
              </a:tr>
              <a:tr h="361655">
                <a:tc>
                  <a:txBody>
                    <a:bodyPr/>
                    <a:lstStyle/>
                    <a:p>
                      <a:r>
                        <a:rPr lang="en-US" altLang="zh-TW" sz="1600" b="0" dirty="0"/>
                        <a:t>Out3</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Out7</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Out11</a:t>
                      </a:r>
                      <a:endParaRPr lang="zh-TW" altLang="en-US" sz="1600" b="0" dirty="0">
                        <a:latin typeface="Times New Roman" panose="02020603050405020304" pitchFamily="18" charset="0"/>
                        <a:cs typeface="Times New Roman" panose="02020603050405020304" pitchFamily="18" charset="0"/>
                      </a:endParaRPr>
                    </a:p>
                  </a:txBody>
                  <a:tcPr/>
                </a:tc>
                <a:tc>
                  <a:txBody>
                    <a:bodyPr/>
                    <a:lstStyle/>
                    <a:p>
                      <a:r>
                        <a:rPr lang="en-US" altLang="zh-TW" sz="1600" b="0" dirty="0"/>
                        <a:t>Out15</a:t>
                      </a:r>
                      <a:endParaRPr lang="zh-TW"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767462"/>
                  </a:ext>
                </a:extLst>
              </a:tr>
            </a:tbl>
          </a:graphicData>
        </a:graphic>
      </p:graphicFrame>
      <p:sp>
        <p:nvSpPr>
          <p:cNvPr id="12" name="文字方塊 11">
            <a:extLst>
              <a:ext uri="{FF2B5EF4-FFF2-40B4-BE49-F238E27FC236}">
                <a16:creationId xmlns:a16="http://schemas.microsoft.com/office/drawing/2014/main" id="{7138E61A-0E28-49A9-87DD-2345425ED691}"/>
              </a:ext>
            </a:extLst>
          </p:cNvPr>
          <p:cNvSpPr txBox="1"/>
          <p:nvPr/>
        </p:nvSpPr>
        <p:spPr>
          <a:xfrm>
            <a:off x="4171841" y="2505670"/>
            <a:ext cx="530915" cy="923330"/>
          </a:xfrm>
          <a:prstGeom prst="rect">
            <a:avLst/>
          </a:prstGeom>
          <a:noFill/>
        </p:spPr>
        <p:txBody>
          <a:bodyPr wrap="none" rtlCol="0">
            <a:spAutoFit/>
          </a:bodyPr>
          <a:lstStyle/>
          <a:p>
            <a:r>
              <a:rPr lang="en-US" altLang="zh-TW" sz="5400" dirty="0"/>
              <a:t>^</a:t>
            </a:r>
            <a:endParaRPr lang="zh-TW" altLang="en-US" sz="5400" dirty="0"/>
          </a:p>
        </p:txBody>
      </p:sp>
      <mc:AlternateContent xmlns:mc="http://schemas.openxmlformats.org/markup-compatibility/2006">
        <mc:Choice xmlns:a14="http://schemas.microsoft.com/office/drawing/2010/main" Requires="a14">
          <p:sp>
            <p:nvSpPr>
              <p:cNvPr id="17" name="文字方塊 16">
                <a:extLst>
                  <a:ext uri="{FF2B5EF4-FFF2-40B4-BE49-F238E27FC236}">
                    <a16:creationId xmlns:a16="http://schemas.microsoft.com/office/drawing/2014/main" id="{161EFCD0-08F3-444B-96BA-DEA90800674E}"/>
                  </a:ext>
                </a:extLst>
              </p:cNvPr>
              <p:cNvSpPr txBox="1"/>
              <p:nvPr/>
            </p:nvSpPr>
            <p:spPr>
              <a:xfrm>
                <a:off x="7807383" y="2454745"/>
                <a:ext cx="69089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5400" i="1" smtClean="0">
                          <a:latin typeface="Cambria Math" panose="02040503050406030204" pitchFamily="18" charset="0"/>
                          <a:ea typeface="Cambria Math" panose="02040503050406030204" pitchFamily="18" charset="0"/>
                        </a:rPr>
                        <m:t>=</m:t>
                      </m:r>
                    </m:oMath>
                  </m:oMathPara>
                </a14:m>
                <a:endParaRPr lang="zh-TW" altLang="en-US" sz="5400" dirty="0"/>
              </a:p>
            </p:txBody>
          </p:sp>
        </mc:Choice>
        <mc:Fallback>
          <p:sp>
            <p:nvSpPr>
              <p:cNvPr id="17" name="文字方塊 16">
                <a:extLst>
                  <a:ext uri="{FF2B5EF4-FFF2-40B4-BE49-F238E27FC236}">
                    <a16:creationId xmlns:a16="http://schemas.microsoft.com/office/drawing/2014/main" id="{161EFCD0-08F3-444B-96BA-DEA90800674E}"/>
                  </a:ext>
                </a:extLst>
              </p:cNvPr>
              <p:cNvSpPr txBox="1">
                <a:spLocks noRot="1" noChangeAspect="1" noMove="1" noResize="1" noEditPoints="1" noAdjustHandles="1" noChangeArrowheads="1" noChangeShapeType="1" noTextEdit="1"/>
              </p:cNvSpPr>
              <p:nvPr/>
            </p:nvSpPr>
            <p:spPr>
              <a:xfrm>
                <a:off x="7807383" y="2454745"/>
                <a:ext cx="690895" cy="830997"/>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59818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686859" y="579835"/>
            <a:ext cx="8596668" cy="1002449"/>
          </a:xfrm>
        </p:spPr>
        <p:txBody>
          <a:bodyPr>
            <a:normAutofit/>
          </a:bodyPr>
          <a:lstStyle/>
          <a:p>
            <a:r>
              <a:rPr lang="zh-TW" altLang="en-US" sz="4000" dirty="0">
                <a:latin typeface="Times New Roman" panose="02020603050405020304" pitchFamily="18" charset="0"/>
                <a:cs typeface="Times New Roman" panose="02020603050405020304" pitchFamily="18" charset="0"/>
              </a:rPr>
              <a:t>硬體實現</a:t>
            </a:r>
            <a:r>
              <a:rPr lang="en-US" altLang="zh-TW" sz="4000" dirty="0">
                <a:latin typeface="Times New Roman" panose="02020603050405020304" pitchFamily="18" charset="0"/>
                <a:cs typeface="Times New Roman" panose="02020603050405020304" pitchFamily="18" charset="0"/>
              </a:rPr>
              <a:t>-</a:t>
            </a:r>
            <a:r>
              <a:rPr lang="en-US" altLang="zh-TW" sz="4000" dirty="0" err="1">
                <a:latin typeface="Times New Roman" panose="02020603050405020304" pitchFamily="18" charset="0"/>
                <a:cs typeface="Times New Roman" panose="02020603050405020304" pitchFamily="18" charset="0"/>
              </a:rPr>
              <a:t>SubBytes</a:t>
            </a:r>
            <a:endParaRPr lang="zh-TW" altLang="en-US" sz="4000" dirty="0">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11BB1197-94AF-4AF6-92E8-84BA84141F6B}"/>
              </a:ext>
            </a:extLst>
          </p:cNvPr>
          <p:cNvSpPr txBox="1"/>
          <p:nvPr/>
        </p:nvSpPr>
        <p:spPr>
          <a:xfrm>
            <a:off x="7675666" y="2194562"/>
            <a:ext cx="2263761" cy="2246769"/>
          </a:xfrm>
          <a:prstGeom prst="rect">
            <a:avLst/>
          </a:prstGeom>
          <a:noFill/>
        </p:spPr>
        <p:txBody>
          <a:bodyPr wrap="square" rtlCol="0">
            <a:spAutoFit/>
          </a:bodyPr>
          <a:lstStyle/>
          <a:p>
            <a:r>
              <a:rPr lang="en-US" altLang="zh-TW" sz="2000" dirty="0">
                <a:latin typeface="Times New Roman" panose="02020603050405020304" pitchFamily="18" charset="0"/>
                <a:cs typeface="Times New Roman" panose="02020603050405020304" pitchFamily="18" charset="0"/>
              </a:rPr>
              <a:t>Out0 = S-box(In0)</a:t>
            </a:r>
          </a:p>
          <a:p>
            <a:r>
              <a:rPr lang="en-US" altLang="zh-TW" sz="2000" dirty="0">
                <a:latin typeface="Times New Roman" panose="02020603050405020304" pitchFamily="18" charset="0"/>
                <a:cs typeface="Times New Roman" panose="02020603050405020304" pitchFamily="18" charset="0"/>
              </a:rPr>
              <a:t>Out1 = S-box(In1)</a:t>
            </a:r>
          </a:p>
          <a:p>
            <a:r>
              <a:rPr lang="en-US" altLang="zh-TW" sz="2000" dirty="0">
                <a:latin typeface="Times New Roman" panose="02020603050405020304" pitchFamily="18" charset="0"/>
                <a:cs typeface="Times New Roman" panose="02020603050405020304" pitchFamily="18" charset="0"/>
              </a:rPr>
              <a:t>		.</a:t>
            </a:r>
          </a:p>
          <a:p>
            <a:r>
              <a:rPr lang="en-US" altLang="zh-TW" sz="2000" dirty="0">
                <a:latin typeface="Times New Roman" panose="02020603050405020304" pitchFamily="18" charset="0"/>
                <a:cs typeface="Times New Roman" panose="02020603050405020304" pitchFamily="18" charset="0"/>
              </a:rPr>
              <a:t>		.</a:t>
            </a:r>
          </a:p>
          <a:p>
            <a:r>
              <a:rPr lang="en-US" altLang="zh-TW" sz="2000" dirty="0">
                <a:latin typeface="Times New Roman" panose="02020603050405020304" pitchFamily="18" charset="0"/>
                <a:cs typeface="Times New Roman" panose="02020603050405020304" pitchFamily="18" charset="0"/>
              </a:rPr>
              <a:t>		.</a:t>
            </a:r>
          </a:p>
          <a:p>
            <a:r>
              <a:rPr lang="en-US" altLang="zh-TW" sz="2000" dirty="0">
                <a:latin typeface="Times New Roman" panose="02020603050405020304" pitchFamily="18" charset="0"/>
                <a:cs typeface="Times New Roman" panose="02020603050405020304" pitchFamily="18" charset="0"/>
              </a:rPr>
              <a:t>Out15 = S-box(15)</a:t>
            </a:r>
            <a:endParaRPr lang="zh-TW" altLang="en-US" sz="2000" dirty="0">
              <a:latin typeface="Times New Roman" panose="02020603050405020304" pitchFamily="18" charset="0"/>
              <a:cs typeface="Times New Roman" panose="02020603050405020304" pitchFamily="18" charset="0"/>
            </a:endParaRPr>
          </a:p>
          <a:p>
            <a:endParaRPr lang="zh-TW" altLang="en-US" sz="2000" dirty="0"/>
          </a:p>
        </p:txBody>
      </p:sp>
      <p:sp>
        <p:nvSpPr>
          <p:cNvPr id="15" name="文字方塊 14">
            <a:extLst>
              <a:ext uri="{FF2B5EF4-FFF2-40B4-BE49-F238E27FC236}">
                <a16:creationId xmlns:a16="http://schemas.microsoft.com/office/drawing/2014/main" id="{0D9E1CF8-7A65-459F-AF26-465084A13E36}"/>
              </a:ext>
            </a:extLst>
          </p:cNvPr>
          <p:cNvSpPr txBox="1"/>
          <p:nvPr/>
        </p:nvSpPr>
        <p:spPr>
          <a:xfrm>
            <a:off x="2721432" y="2194562"/>
            <a:ext cx="2263761" cy="2246769"/>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In0 = Msg[127:120]</a:t>
            </a:r>
          </a:p>
          <a:p>
            <a:r>
              <a:rPr lang="en-US" altLang="zh-TW" sz="2000" dirty="0">
                <a:latin typeface="Times New Roman" panose="02020603050405020304" pitchFamily="18" charset="0"/>
                <a:cs typeface="Times New Roman" panose="02020603050405020304" pitchFamily="18" charset="0"/>
              </a:rPr>
              <a:t>In1 = Msg[119:112]</a:t>
            </a:r>
          </a:p>
          <a:p>
            <a:r>
              <a:rPr lang="en-US" altLang="zh-TW" sz="2000" dirty="0">
                <a:latin typeface="Times New Roman" panose="02020603050405020304" pitchFamily="18" charset="0"/>
                <a:cs typeface="Times New Roman" panose="02020603050405020304" pitchFamily="18" charset="0"/>
              </a:rPr>
              <a:t>		.</a:t>
            </a:r>
          </a:p>
          <a:p>
            <a:r>
              <a:rPr lang="en-US" altLang="zh-TW" sz="2000" dirty="0">
                <a:latin typeface="Times New Roman" panose="02020603050405020304" pitchFamily="18" charset="0"/>
                <a:cs typeface="Times New Roman" panose="02020603050405020304" pitchFamily="18" charset="0"/>
              </a:rPr>
              <a:t>		.</a:t>
            </a:r>
          </a:p>
          <a:p>
            <a:r>
              <a:rPr lang="en-US" altLang="zh-TW" sz="2000" dirty="0">
                <a:latin typeface="Times New Roman" panose="02020603050405020304" pitchFamily="18" charset="0"/>
                <a:cs typeface="Times New Roman" panose="02020603050405020304" pitchFamily="18" charset="0"/>
              </a:rPr>
              <a:t>		.</a:t>
            </a:r>
          </a:p>
          <a:p>
            <a:r>
              <a:rPr lang="en-US" altLang="zh-TW" sz="2000" dirty="0">
                <a:latin typeface="Times New Roman" panose="02020603050405020304" pitchFamily="18" charset="0"/>
                <a:cs typeface="Times New Roman" panose="02020603050405020304" pitchFamily="18" charset="0"/>
              </a:rPr>
              <a:t>In15 = Msg[7:0]</a:t>
            </a:r>
            <a:endParaRPr lang="zh-TW" altLang="en-US" sz="2000" dirty="0">
              <a:latin typeface="Times New Roman" panose="02020603050405020304" pitchFamily="18" charset="0"/>
              <a:cs typeface="Times New Roman" panose="02020603050405020304" pitchFamily="18" charset="0"/>
            </a:endParaRPr>
          </a:p>
          <a:p>
            <a:endParaRPr lang="zh-TW" altLang="en-US" sz="2000" dirty="0"/>
          </a:p>
        </p:txBody>
      </p:sp>
      <p:pic>
        <p:nvPicPr>
          <p:cNvPr id="22" name="圖片 21">
            <a:extLst>
              <a:ext uri="{FF2B5EF4-FFF2-40B4-BE49-F238E27FC236}">
                <a16:creationId xmlns:a16="http://schemas.microsoft.com/office/drawing/2014/main" id="{8F8739E1-F906-4CA5-8E66-3F7B5A7E2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9992" y="5053609"/>
            <a:ext cx="8936551" cy="1002449"/>
          </a:xfrm>
          <a:prstGeom prst="rect">
            <a:avLst/>
          </a:prstGeom>
        </p:spPr>
      </p:pic>
    </p:spTree>
    <p:extLst>
      <p:ext uri="{BB962C8B-B14F-4D97-AF65-F5344CB8AC3E}">
        <p14:creationId xmlns:p14="http://schemas.microsoft.com/office/powerpoint/2010/main" val="725321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705909" y="681905"/>
            <a:ext cx="8596668" cy="746846"/>
          </a:xfrm>
        </p:spPr>
        <p:txBody>
          <a:bodyPr>
            <a:normAutofit/>
          </a:bodyPr>
          <a:lstStyle/>
          <a:p>
            <a:r>
              <a:rPr lang="zh-TW" altLang="en-US" sz="4000" dirty="0">
                <a:latin typeface="Times New Roman" panose="02020603050405020304" pitchFamily="18" charset="0"/>
                <a:cs typeface="Times New Roman" panose="02020603050405020304" pitchFamily="18" charset="0"/>
              </a:rPr>
              <a:t>硬體實現</a:t>
            </a:r>
            <a:r>
              <a:rPr lang="en-US" altLang="zh-TW" sz="4000" dirty="0">
                <a:latin typeface="Times New Roman" panose="02020603050405020304" pitchFamily="18" charset="0"/>
                <a:cs typeface="Times New Roman" panose="02020603050405020304" pitchFamily="18" charset="0"/>
              </a:rPr>
              <a:t>-</a:t>
            </a:r>
            <a:r>
              <a:rPr lang="en-US" altLang="zh-TW" sz="4000" dirty="0" err="1">
                <a:latin typeface="Times New Roman" panose="02020603050405020304" pitchFamily="18" charset="0"/>
                <a:cs typeface="Times New Roman" panose="02020603050405020304" pitchFamily="18" charset="0"/>
              </a:rPr>
              <a:t>ShiftRow</a:t>
            </a:r>
            <a:endParaRPr lang="zh-TW" altLang="en-US" sz="4000" dirty="0">
              <a:latin typeface="Times New Roman" panose="02020603050405020304" pitchFamily="18" charset="0"/>
              <a:cs typeface="Times New Roman" panose="02020603050405020304" pitchFamily="18" charset="0"/>
            </a:endParaRPr>
          </a:p>
        </p:txBody>
      </p:sp>
      <p:pic>
        <p:nvPicPr>
          <p:cNvPr id="6" name="內容版面配置區 5">
            <a:extLst>
              <a:ext uri="{FF2B5EF4-FFF2-40B4-BE49-F238E27FC236}">
                <a16:creationId xmlns:a16="http://schemas.microsoft.com/office/drawing/2014/main" id="{B9394B40-C039-4FDA-A1F5-B3585245AC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5450" y="2638016"/>
            <a:ext cx="9601200" cy="1581968"/>
          </a:xfrm>
        </p:spPr>
      </p:pic>
    </p:spTree>
    <p:extLst>
      <p:ext uri="{BB962C8B-B14F-4D97-AF65-F5344CB8AC3E}">
        <p14:creationId xmlns:p14="http://schemas.microsoft.com/office/powerpoint/2010/main" val="3525246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677334" y="586655"/>
            <a:ext cx="8596668" cy="739332"/>
          </a:xfrm>
        </p:spPr>
        <p:txBody>
          <a:bodyPr>
            <a:normAutofit/>
          </a:bodyPr>
          <a:lstStyle/>
          <a:p>
            <a:r>
              <a:rPr lang="zh-TW" altLang="en-US" sz="4000" dirty="0">
                <a:latin typeface="Times New Roman" panose="02020603050405020304" pitchFamily="18" charset="0"/>
                <a:cs typeface="Times New Roman" panose="02020603050405020304" pitchFamily="18" charset="0"/>
              </a:rPr>
              <a:t>硬體實現</a:t>
            </a:r>
            <a:r>
              <a:rPr lang="en-US" altLang="zh-TW" sz="4000" dirty="0">
                <a:latin typeface="Times New Roman" panose="02020603050405020304" pitchFamily="18" charset="0"/>
                <a:cs typeface="Times New Roman" panose="02020603050405020304" pitchFamily="18" charset="0"/>
              </a:rPr>
              <a:t>-</a:t>
            </a:r>
            <a:r>
              <a:rPr lang="en-US" altLang="zh-TW" sz="4000" dirty="0" err="1">
                <a:latin typeface="Times New Roman" panose="02020603050405020304" pitchFamily="18" charset="0"/>
                <a:cs typeface="Times New Roman" panose="02020603050405020304" pitchFamily="18" charset="0"/>
              </a:rPr>
              <a:t>MixColumn</a:t>
            </a:r>
            <a:endParaRPr lang="zh-TW" altLang="en-US" sz="4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C55B3254-3C47-4DF4-82FC-02CC73124226}"/>
                  </a:ext>
                </a:extLst>
              </p:cNvPr>
              <p:cNvSpPr txBox="1"/>
              <p:nvPr/>
            </p:nvSpPr>
            <p:spPr>
              <a:xfrm>
                <a:off x="1700742" y="1827228"/>
                <a:ext cx="10034058" cy="4305538"/>
              </a:xfrm>
              <a:prstGeom prst="rect">
                <a:avLst/>
              </a:prstGeom>
              <a:noFill/>
            </p:spPr>
            <p:txBody>
              <a:bodyPr wrap="square" rtlCol="0">
                <a:spAutoFit/>
              </a:bodyPr>
              <a:lstStyle/>
              <a:p>
                <a:pPr marL="400050" lvl="1" indent="0">
                  <a:buNone/>
                </a:pPr>
                <a14:m>
                  <m:oMath xmlns:m="http://schemas.openxmlformats.org/officeDocument/2006/math">
                    <m:sSub>
                      <m:sSubPr>
                        <m:ctrlPr>
                          <a:rPr lang="en-US" altLang="zh-TW" sz="2000" i="1" smtClean="0">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0,</m:t>
                        </m:r>
                        <m:r>
                          <a:rPr lang="en-US" altLang="zh-TW" sz="2000" i="1">
                            <a:latin typeface="Cambria Math" panose="02040503050406030204" pitchFamily="18" charset="0"/>
                            <a:ea typeface="Cambria Math" panose="02040503050406030204" pitchFamily="18" charset="0"/>
                          </a:rPr>
                          <m:t>𝑐</m:t>
                        </m:r>
                      </m:sub>
                    </m:sSub>
                    <m:r>
                      <a:rPr lang="en-US" altLang="zh-TW" sz="2000" b="0" i="1" smtClean="0">
                        <a:latin typeface="Cambria Math" panose="02040503050406030204" pitchFamily="18" charset="0"/>
                      </a:rPr>
                      <m:t>=</m:t>
                    </m:r>
                    <m:d>
                      <m:dPr>
                        <m:ctrlPr>
                          <a:rPr lang="en-US" altLang="zh-TW" sz="2000" b="0" i="1" smtClean="0">
                            <a:latin typeface="Cambria Math" panose="02040503050406030204" pitchFamily="18" charset="0"/>
                          </a:rPr>
                        </m:ctrlPr>
                      </m:dPr>
                      <m:e>
                        <m:d>
                          <m:dPr>
                            <m:begChr m:val="{"/>
                            <m:endChr m:val="}"/>
                            <m:ctrlPr>
                              <a:rPr lang="en-US" altLang="zh-TW" sz="2000" b="0" i="1" smtClean="0">
                                <a:latin typeface="Cambria Math" panose="02040503050406030204" pitchFamily="18" charset="0"/>
                              </a:rPr>
                            </m:ctrlPr>
                          </m:dPr>
                          <m:e>
                            <m:r>
                              <a:rPr lang="en-US" altLang="zh-TW" sz="2000" b="0" i="1" smtClean="0">
                                <a:latin typeface="Cambria Math" panose="02040503050406030204" pitchFamily="18" charset="0"/>
                              </a:rPr>
                              <m:t>02</m:t>
                            </m:r>
                          </m:e>
                        </m:d>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0,</m:t>
                            </m:r>
                            <m:r>
                              <a:rPr lang="en-US" altLang="zh-TW" sz="2000" i="1">
                                <a:latin typeface="Cambria Math" panose="02040503050406030204" pitchFamily="18" charset="0"/>
                                <a:ea typeface="Cambria Math" panose="02040503050406030204" pitchFamily="18" charset="0"/>
                              </a:rPr>
                              <m:t>𝑐</m:t>
                            </m:r>
                          </m:sub>
                        </m:sSub>
                      </m:e>
                    </m:d>
                    <m:r>
                      <a:rPr lang="en-US" altLang="zh-TW" sz="2000" b="0" i="1" smtClean="0">
                        <a:latin typeface="Cambria Math" panose="02040503050406030204" pitchFamily="18" charset="0"/>
                        <a:sym typeface="Symbol" panose="05050102010706020507" pitchFamily="18" charset="2"/>
                      </a:rPr>
                      <m:t> </m:t>
                    </m:r>
                    <m:nary>
                      <m:naryPr>
                        <m:chr m:val="⨁"/>
                        <m:subHide m:val="on"/>
                        <m:supHide m:val="on"/>
                        <m:ctrlPr>
                          <a:rPr lang="en-US" altLang="zh-TW" sz="2000" b="0" i="1" smtClean="0">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sz="2000" b="0" i="1" smtClean="0">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sz="2000" i="1">
                                <a:latin typeface="Cambria Math" panose="02040503050406030204" pitchFamily="18" charset="0"/>
                              </a:rPr>
                            </m:ctrlPr>
                          </m:dPr>
                          <m:e>
                            <m:d>
                              <m:dPr>
                                <m:begChr m:val="{"/>
                                <m:endChr m:val="}"/>
                                <m:ctrlPr>
                                  <a:rPr lang="en-US" altLang="zh-TW" sz="2000" i="1">
                                    <a:latin typeface="Cambria Math" panose="02040503050406030204" pitchFamily="18" charset="0"/>
                                  </a:rPr>
                                </m:ctrlPr>
                              </m:dPr>
                              <m:e>
                                <m:r>
                                  <a:rPr lang="en-US" altLang="zh-TW" sz="2000" i="1">
                                    <a:latin typeface="Cambria Math" panose="02040503050406030204" pitchFamily="18" charset="0"/>
                                  </a:rPr>
                                  <m:t>0</m:t>
                                </m:r>
                                <m:r>
                                  <a:rPr lang="en-US" altLang="zh-TW" sz="2000" b="0" i="1" smtClean="0">
                                    <a:latin typeface="Cambria Math" panose="02040503050406030204" pitchFamily="18" charset="0"/>
                                  </a:rPr>
                                  <m:t>3</m:t>
                                </m:r>
                              </m:e>
                            </m:d>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b="0" i="1" smtClean="0">
                                    <a:latin typeface="Cambria Math" panose="02040503050406030204" pitchFamily="18" charset="0"/>
                                    <a:ea typeface="Cambria Math" panose="02040503050406030204" pitchFamily="18" charset="0"/>
                                  </a:rPr>
                                  <m:t>1</m:t>
                                </m:r>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𝑐</m:t>
                                </m:r>
                              </m:sub>
                            </m:sSub>
                          </m:e>
                        </m:d>
                      </m:e>
                    </m:nary>
                  </m:oMath>
                </a14:m>
                <a:r>
                  <a:rPr lang="en-US" altLang="zh-TW" sz="2000" dirty="0"/>
                  <a:t> </a:t>
                </a:r>
                <a14:m>
                  <m:oMath xmlns:m="http://schemas.openxmlformats.org/officeDocument/2006/math">
                    <m:nary>
                      <m:naryPr>
                        <m:chr m:val="⨁"/>
                        <m:subHide m:val="on"/>
                        <m:supHide m:val="on"/>
                        <m:ctrlPr>
                          <a:rPr lang="en-US" altLang="zh-TW" sz="2000" i="1">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sz="2000" i="1">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sz="2000" i="1" smtClean="0">
                                <a:latin typeface="Cambria Math" panose="02040503050406030204" pitchFamily="18" charset="0"/>
                              </a:rPr>
                            </m:ctrlPr>
                          </m:dPr>
                          <m:e>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b="0" i="1" smtClean="0">
                                    <a:latin typeface="Cambria Math" panose="02040503050406030204" pitchFamily="18" charset="0"/>
                                    <a:ea typeface="Cambria Math" panose="02040503050406030204" pitchFamily="18" charset="0"/>
                                  </a:rPr>
                                  <m:t>2</m:t>
                                </m:r>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𝑐</m:t>
                                </m:r>
                              </m:sub>
                            </m:sSub>
                          </m:e>
                        </m:d>
                      </m:e>
                    </m:nary>
                  </m:oMath>
                </a14:m>
                <a:r>
                  <a:rPr lang="en-US" altLang="zh-TW" sz="2000" dirty="0"/>
                  <a:t> </a:t>
                </a:r>
                <a14:m>
                  <m:oMath xmlns:m="http://schemas.openxmlformats.org/officeDocument/2006/math">
                    <m:nary>
                      <m:naryPr>
                        <m:chr m:val="⨁"/>
                        <m:subHide m:val="on"/>
                        <m:supHide m:val="on"/>
                        <m:ctrlPr>
                          <a:rPr lang="en-US" altLang="zh-TW" sz="2000" i="1">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sz="2000" i="1">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sz="2000" i="1" smtClean="0">
                                <a:latin typeface="Cambria Math" panose="02040503050406030204" pitchFamily="18" charset="0"/>
                              </a:rPr>
                            </m:ctrlPr>
                          </m:dPr>
                          <m:e>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b="0" i="1" smtClean="0">
                                    <a:latin typeface="Cambria Math" panose="02040503050406030204" pitchFamily="18" charset="0"/>
                                    <a:ea typeface="Cambria Math" panose="02040503050406030204" pitchFamily="18" charset="0"/>
                                  </a:rPr>
                                  <m:t>3</m:t>
                                </m:r>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𝑐</m:t>
                                </m:r>
                              </m:sub>
                            </m:sSub>
                          </m:e>
                        </m:d>
                      </m:e>
                    </m:nary>
                  </m:oMath>
                </a14:m>
                <a:endParaRPr lang="en-US" altLang="zh-TW" sz="2000" dirty="0">
                  <a:sym typeface="Symbol" panose="05050102010706020507" pitchFamily="18" charset="2"/>
                </a:endParaRPr>
              </a:p>
              <a:p>
                <a:pPr marL="400050" lvl="1" indent="0">
                  <a:buNone/>
                </a:pP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b="0" i="1" smtClean="0">
                            <a:latin typeface="Cambria Math" panose="02040503050406030204" pitchFamily="18" charset="0"/>
                            <a:ea typeface="Cambria Math" panose="02040503050406030204" pitchFamily="18" charset="0"/>
                          </a:rPr>
                          <m:t>1</m:t>
                        </m:r>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𝑐</m:t>
                        </m:r>
                      </m:sub>
                    </m:sSub>
                    <m:r>
                      <a:rPr lang="en-US" altLang="zh-TW" sz="2000" i="1">
                        <a:latin typeface="Cambria Math" panose="02040503050406030204" pitchFamily="18" charset="0"/>
                        <a:ea typeface="Cambria Math" panose="02040503050406030204" pitchFamily="18" charset="0"/>
                      </a:rPr>
                      <m:t> </m:t>
                    </m:r>
                    <m:r>
                      <a:rPr lang="en-US" altLang="zh-TW" sz="2000" b="0" i="1" smtClean="0">
                        <a:latin typeface="Cambria Math" panose="02040503050406030204" pitchFamily="18" charset="0"/>
                      </a:rPr>
                      <m:t>=</m:t>
                    </m:r>
                    <m:d>
                      <m:dPr>
                        <m:ctrlPr>
                          <a:rPr lang="en-US" altLang="zh-TW" sz="2000" b="0" i="1" smtClean="0">
                            <a:latin typeface="Cambria Math" panose="02040503050406030204" pitchFamily="18" charset="0"/>
                          </a:rPr>
                        </m:ctrlPr>
                      </m:dPr>
                      <m:e>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0,</m:t>
                            </m:r>
                            <m:r>
                              <a:rPr lang="en-US" altLang="zh-TW" sz="2000" i="1">
                                <a:latin typeface="Cambria Math" panose="02040503050406030204" pitchFamily="18" charset="0"/>
                                <a:ea typeface="Cambria Math" panose="02040503050406030204" pitchFamily="18" charset="0"/>
                              </a:rPr>
                              <m:t>𝑐</m:t>
                            </m:r>
                          </m:sub>
                        </m:sSub>
                      </m:e>
                    </m:d>
                    <m:r>
                      <a:rPr lang="en-US" altLang="zh-TW" sz="2000" b="0" i="1" smtClean="0">
                        <a:latin typeface="Cambria Math" panose="02040503050406030204" pitchFamily="18" charset="0"/>
                        <a:sym typeface="Symbol" panose="05050102010706020507" pitchFamily="18" charset="2"/>
                      </a:rPr>
                      <m:t> </m:t>
                    </m:r>
                    <m:nary>
                      <m:naryPr>
                        <m:chr m:val="⨁"/>
                        <m:subHide m:val="on"/>
                        <m:supHide m:val="on"/>
                        <m:ctrlPr>
                          <a:rPr lang="en-US" altLang="zh-TW" sz="2000" b="0" i="1" smtClean="0">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sz="2000" b="0" i="1" smtClean="0">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sz="2000" i="1">
                                <a:latin typeface="Cambria Math" panose="02040503050406030204" pitchFamily="18" charset="0"/>
                              </a:rPr>
                            </m:ctrlPr>
                          </m:dPr>
                          <m:e>
                            <m:d>
                              <m:dPr>
                                <m:begChr m:val="{"/>
                                <m:endChr m:val="}"/>
                                <m:ctrlPr>
                                  <a:rPr lang="en-US" altLang="zh-TW" sz="2000" i="1">
                                    <a:latin typeface="Cambria Math" panose="02040503050406030204" pitchFamily="18" charset="0"/>
                                  </a:rPr>
                                </m:ctrlPr>
                              </m:dPr>
                              <m:e>
                                <m:r>
                                  <a:rPr lang="en-US" altLang="zh-TW" sz="2000" i="1">
                                    <a:latin typeface="Cambria Math" panose="02040503050406030204" pitchFamily="18" charset="0"/>
                                  </a:rPr>
                                  <m:t>0</m:t>
                                </m:r>
                                <m:r>
                                  <a:rPr lang="en-US" altLang="zh-TW" sz="2000" b="0" i="1" smtClean="0">
                                    <a:latin typeface="Cambria Math" panose="02040503050406030204" pitchFamily="18" charset="0"/>
                                  </a:rPr>
                                  <m:t>2</m:t>
                                </m:r>
                              </m:e>
                            </m:d>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1,</m:t>
                                </m:r>
                                <m:r>
                                  <a:rPr lang="en-US" altLang="zh-TW" sz="2000" i="1">
                                    <a:latin typeface="Cambria Math" panose="02040503050406030204" pitchFamily="18" charset="0"/>
                                    <a:ea typeface="Cambria Math" panose="02040503050406030204" pitchFamily="18" charset="0"/>
                                  </a:rPr>
                                  <m:t>𝑐</m:t>
                                </m:r>
                              </m:sub>
                            </m:sSub>
                          </m:e>
                        </m:d>
                      </m:e>
                    </m:nary>
                  </m:oMath>
                </a14:m>
                <a:r>
                  <a:rPr lang="en-US" altLang="zh-TW" sz="2000" dirty="0"/>
                  <a:t> </a:t>
                </a:r>
                <a14:m>
                  <m:oMath xmlns:m="http://schemas.openxmlformats.org/officeDocument/2006/math">
                    <m:nary>
                      <m:naryPr>
                        <m:chr m:val="⨁"/>
                        <m:subHide m:val="on"/>
                        <m:supHide m:val="on"/>
                        <m:ctrlPr>
                          <a:rPr lang="en-US" altLang="zh-TW" sz="2000" i="1">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sz="2000" i="1">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sz="2000" i="1" smtClean="0">
                                <a:latin typeface="Cambria Math" panose="02040503050406030204" pitchFamily="18" charset="0"/>
                              </a:rPr>
                            </m:ctrlPr>
                          </m:dPr>
                          <m:e>
                            <m:d>
                              <m:dPr>
                                <m:begChr m:val="{"/>
                                <m:endChr m:val="}"/>
                                <m:ctrlPr>
                                  <a:rPr lang="en-US" altLang="zh-TW" sz="2000" b="0" i="1" smtClean="0">
                                    <a:latin typeface="Cambria Math" panose="02040503050406030204" pitchFamily="18" charset="0"/>
                                  </a:rPr>
                                </m:ctrlPr>
                              </m:dPr>
                              <m:e>
                                <m:r>
                                  <a:rPr lang="en-US" altLang="zh-TW" sz="2000" b="0" i="1" smtClean="0">
                                    <a:latin typeface="Cambria Math" panose="02040503050406030204" pitchFamily="18" charset="0"/>
                                  </a:rPr>
                                  <m:t>03</m:t>
                                </m:r>
                              </m:e>
                            </m:d>
                            <m:r>
                              <a:rPr lang="en-US" altLang="zh-TW" sz="2000" i="1" smtClean="0">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2,</m:t>
                                </m:r>
                                <m:r>
                                  <a:rPr lang="en-US" altLang="zh-TW" sz="2000" i="1">
                                    <a:latin typeface="Cambria Math" panose="02040503050406030204" pitchFamily="18" charset="0"/>
                                    <a:ea typeface="Cambria Math" panose="02040503050406030204" pitchFamily="18" charset="0"/>
                                  </a:rPr>
                                  <m:t>𝑐</m:t>
                                </m:r>
                              </m:sub>
                            </m:sSub>
                          </m:e>
                        </m:d>
                      </m:e>
                    </m:nary>
                  </m:oMath>
                </a14:m>
                <a:r>
                  <a:rPr lang="en-US" altLang="zh-TW" sz="2000" dirty="0"/>
                  <a:t> </a:t>
                </a:r>
                <a14:m>
                  <m:oMath xmlns:m="http://schemas.openxmlformats.org/officeDocument/2006/math">
                    <m:nary>
                      <m:naryPr>
                        <m:chr m:val="⨁"/>
                        <m:subHide m:val="on"/>
                        <m:supHide m:val="on"/>
                        <m:ctrlPr>
                          <a:rPr lang="en-US" altLang="zh-TW" sz="2000" i="1">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sz="2000" i="1">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sz="2000" i="1" smtClean="0">
                                <a:latin typeface="Cambria Math" panose="02040503050406030204" pitchFamily="18" charset="0"/>
                              </a:rPr>
                            </m:ctrlPr>
                          </m:dPr>
                          <m:e>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3,</m:t>
                                </m:r>
                                <m:r>
                                  <a:rPr lang="en-US" altLang="zh-TW" sz="2000" i="1">
                                    <a:latin typeface="Cambria Math" panose="02040503050406030204" pitchFamily="18" charset="0"/>
                                    <a:ea typeface="Cambria Math" panose="02040503050406030204" pitchFamily="18" charset="0"/>
                                  </a:rPr>
                                  <m:t>𝑐</m:t>
                                </m:r>
                              </m:sub>
                            </m:sSub>
                          </m:e>
                        </m:d>
                      </m:e>
                    </m:nary>
                  </m:oMath>
                </a14:m>
                <a:endParaRPr lang="en-US" altLang="zh-TW" sz="2000" dirty="0"/>
              </a:p>
              <a:p>
                <a:pPr marL="400050" lvl="1" indent="0">
                  <a:buNone/>
                </a:pP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b="0" i="1" smtClean="0">
                            <a:latin typeface="Cambria Math" panose="02040503050406030204" pitchFamily="18" charset="0"/>
                            <a:ea typeface="Cambria Math" panose="02040503050406030204" pitchFamily="18" charset="0"/>
                          </a:rPr>
                          <m:t>2</m:t>
                        </m:r>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𝑐</m:t>
                        </m:r>
                      </m:sub>
                    </m:sSub>
                    <m:r>
                      <a:rPr lang="en-US" altLang="zh-TW" sz="2000" b="0" i="1" smtClean="0">
                        <a:latin typeface="Cambria Math" panose="02040503050406030204" pitchFamily="18" charset="0"/>
                      </a:rPr>
                      <m:t>=</m:t>
                    </m:r>
                    <m:d>
                      <m:dPr>
                        <m:ctrlPr>
                          <a:rPr lang="en-US" altLang="zh-TW" sz="2000" b="0" i="1" smtClean="0">
                            <a:latin typeface="Cambria Math" panose="02040503050406030204" pitchFamily="18" charset="0"/>
                          </a:rPr>
                        </m:ctrlPr>
                      </m:dPr>
                      <m:e>
                        <m:r>
                          <a:rPr lang="en-US" altLang="zh-TW" sz="2000" b="0" i="1" smtClean="0">
                            <a:latin typeface="Cambria Math" panose="02040503050406030204" pitchFamily="18" charset="0"/>
                            <a:sym typeface="Symbol" panose="05050102010706020507" pitchFamily="18" charset="2"/>
                          </a:rPr>
                          <m:t>𝑆</m:t>
                        </m:r>
                        <m:r>
                          <a:rPr lang="en-US" altLang="zh-TW" sz="2000" b="0" i="1" smtClean="0">
                            <a:latin typeface="Cambria Math" panose="02040503050406030204" pitchFamily="18" charset="0"/>
                            <a:sym typeface="Symbol" panose="05050102010706020507" pitchFamily="18" charset="2"/>
                          </a:rPr>
                          <m:t>0,</m:t>
                        </m:r>
                        <m:r>
                          <a:rPr lang="en-US" altLang="zh-TW" sz="2000" b="0" i="1" smtClean="0">
                            <a:latin typeface="Cambria Math" panose="02040503050406030204" pitchFamily="18" charset="0"/>
                            <a:sym typeface="Symbol" panose="05050102010706020507" pitchFamily="18" charset="2"/>
                          </a:rPr>
                          <m:t>𝑐</m:t>
                        </m:r>
                      </m:e>
                    </m:d>
                    <m:r>
                      <a:rPr lang="en-US" altLang="zh-TW" sz="2000" b="0" i="1" smtClean="0">
                        <a:latin typeface="Cambria Math" panose="02040503050406030204" pitchFamily="18" charset="0"/>
                        <a:sym typeface="Symbol" panose="05050102010706020507" pitchFamily="18" charset="2"/>
                      </a:rPr>
                      <m:t> </m:t>
                    </m:r>
                    <m:nary>
                      <m:naryPr>
                        <m:chr m:val="⨁"/>
                        <m:subHide m:val="on"/>
                        <m:supHide m:val="on"/>
                        <m:ctrlPr>
                          <a:rPr lang="en-US" altLang="zh-TW" sz="2000" b="0" i="1" smtClean="0">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sz="2000" b="0" i="1" smtClean="0">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sz="2000" i="1" smtClean="0">
                                <a:latin typeface="Cambria Math" panose="02040503050406030204" pitchFamily="18" charset="0"/>
                              </a:rPr>
                            </m:ctrlPr>
                          </m:dPr>
                          <m:e>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1,</m:t>
                                </m:r>
                                <m:r>
                                  <a:rPr lang="en-US" altLang="zh-TW" sz="2000" i="1">
                                    <a:latin typeface="Cambria Math" panose="02040503050406030204" pitchFamily="18" charset="0"/>
                                    <a:ea typeface="Cambria Math" panose="02040503050406030204" pitchFamily="18" charset="0"/>
                                  </a:rPr>
                                  <m:t>𝑐</m:t>
                                </m:r>
                              </m:sub>
                            </m:sSub>
                          </m:e>
                        </m:d>
                      </m:e>
                    </m:nary>
                  </m:oMath>
                </a14:m>
                <a:r>
                  <a:rPr lang="en-US" altLang="zh-TW" sz="2000" dirty="0"/>
                  <a:t> </a:t>
                </a:r>
                <a14:m>
                  <m:oMath xmlns:m="http://schemas.openxmlformats.org/officeDocument/2006/math">
                    <m:nary>
                      <m:naryPr>
                        <m:chr m:val="⨁"/>
                        <m:subHide m:val="on"/>
                        <m:supHide m:val="on"/>
                        <m:ctrlPr>
                          <a:rPr lang="en-US" altLang="zh-TW" sz="2000" i="1">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sz="2000" i="1">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sz="2000" i="1" smtClean="0">
                                <a:latin typeface="Cambria Math" panose="02040503050406030204" pitchFamily="18" charset="0"/>
                              </a:rPr>
                            </m:ctrlPr>
                          </m:dPr>
                          <m:e>
                            <m:d>
                              <m:dPr>
                                <m:begChr m:val="{"/>
                                <m:endChr m:val="}"/>
                                <m:ctrlPr>
                                  <a:rPr lang="en-US" altLang="zh-TW" sz="2000" i="1">
                                    <a:latin typeface="Cambria Math" panose="02040503050406030204" pitchFamily="18" charset="0"/>
                                  </a:rPr>
                                </m:ctrlPr>
                              </m:dPr>
                              <m:e>
                                <m:r>
                                  <a:rPr lang="en-US" altLang="zh-TW" sz="2000" i="1">
                                    <a:latin typeface="Cambria Math" panose="02040503050406030204" pitchFamily="18" charset="0"/>
                                  </a:rPr>
                                  <m:t>0</m:t>
                                </m:r>
                                <m:r>
                                  <a:rPr lang="en-US" altLang="zh-TW" sz="2000" b="0" i="1" smtClean="0">
                                    <a:latin typeface="Cambria Math" panose="02040503050406030204" pitchFamily="18" charset="0"/>
                                  </a:rPr>
                                  <m:t>2</m:t>
                                </m:r>
                              </m:e>
                            </m:d>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2,</m:t>
                                </m:r>
                                <m:r>
                                  <a:rPr lang="en-US" altLang="zh-TW" sz="2000" i="1">
                                    <a:latin typeface="Cambria Math" panose="02040503050406030204" pitchFamily="18" charset="0"/>
                                    <a:ea typeface="Cambria Math" panose="02040503050406030204" pitchFamily="18" charset="0"/>
                                  </a:rPr>
                                  <m:t>𝑐</m:t>
                                </m:r>
                              </m:sub>
                            </m:sSub>
                          </m:e>
                        </m:d>
                      </m:e>
                    </m:nary>
                  </m:oMath>
                </a14:m>
                <a:r>
                  <a:rPr lang="en-US" altLang="zh-TW" sz="2000" dirty="0"/>
                  <a:t> </a:t>
                </a:r>
                <a14:m>
                  <m:oMath xmlns:m="http://schemas.openxmlformats.org/officeDocument/2006/math">
                    <m:nary>
                      <m:naryPr>
                        <m:chr m:val="⨁"/>
                        <m:subHide m:val="on"/>
                        <m:supHide m:val="on"/>
                        <m:ctrlPr>
                          <a:rPr lang="en-US" altLang="zh-TW" sz="2000" i="1">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sz="2000" i="1">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sz="2000" i="1" smtClean="0">
                                <a:latin typeface="Cambria Math" panose="02040503050406030204" pitchFamily="18" charset="0"/>
                              </a:rPr>
                            </m:ctrlPr>
                          </m:dPr>
                          <m:e>
                            <m:d>
                              <m:dPr>
                                <m:begChr m:val="{"/>
                                <m:endChr m:val="}"/>
                                <m:ctrlPr>
                                  <a:rPr lang="en-US" altLang="zh-TW" sz="2000" i="1">
                                    <a:latin typeface="Cambria Math" panose="02040503050406030204" pitchFamily="18" charset="0"/>
                                  </a:rPr>
                                </m:ctrlPr>
                              </m:dPr>
                              <m:e>
                                <m:r>
                                  <a:rPr lang="en-US" altLang="zh-TW" sz="2000" i="1">
                                    <a:latin typeface="Cambria Math" panose="02040503050406030204" pitchFamily="18" charset="0"/>
                                  </a:rPr>
                                  <m:t>03</m:t>
                                </m:r>
                              </m:e>
                            </m:d>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3,</m:t>
                                </m:r>
                                <m:r>
                                  <a:rPr lang="en-US" altLang="zh-TW" sz="2000" i="1">
                                    <a:latin typeface="Cambria Math" panose="02040503050406030204" pitchFamily="18" charset="0"/>
                                    <a:ea typeface="Cambria Math" panose="02040503050406030204" pitchFamily="18" charset="0"/>
                                  </a:rPr>
                                  <m:t>𝑐</m:t>
                                </m:r>
                              </m:sub>
                            </m:sSub>
                          </m:e>
                        </m:d>
                      </m:e>
                    </m:nary>
                  </m:oMath>
                </a14:m>
                <a:endParaRPr lang="en-US" altLang="zh-TW" sz="2000" dirty="0"/>
              </a:p>
              <a:p>
                <a:pPr marL="400050" lvl="1" indent="0">
                  <a:buNone/>
                </a:pP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b="0" i="1" smtClean="0">
                            <a:latin typeface="Cambria Math" panose="02040503050406030204" pitchFamily="18" charset="0"/>
                            <a:ea typeface="Cambria Math" panose="02040503050406030204" pitchFamily="18" charset="0"/>
                          </a:rPr>
                          <m:t>3</m:t>
                        </m:r>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𝑐</m:t>
                        </m:r>
                      </m:sub>
                    </m:sSub>
                    <m:r>
                      <a:rPr lang="en-US" altLang="zh-TW" sz="2000" b="0" i="1" smtClean="0">
                        <a:latin typeface="Cambria Math" panose="02040503050406030204" pitchFamily="18" charset="0"/>
                      </a:rPr>
                      <m:t>=</m:t>
                    </m:r>
                    <m:d>
                      <m:dPr>
                        <m:ctrlPr>
                          <a:rPr lang="en-US" altLang="zh-TW" sz="2000" b="0" i="1" smtClean="0">
                            <a:latin typeface="Cambria Math" panose="02040503050406030204" pitchFamily="18" charset="0"/>
                          </a:rPr>
                        </m:ctrlPr>
                      </m:dPr>
                      <m:e>
                        <m:d>
                          <m:dPr>
                            <m:begChr m:val="{"/>
                            <m:endChr m:val="}"/>
                            <m:ctrlPr>
                              <a:rPr lang="en-US" altLang="zh-TW" sz="2000" b="0" i="1" smtClean="0">
                                <a:latin typeface="Cambria Math" panose="02040503050406030204" pitchFamily="18" charset="0"/>
                              </a:rPr>
                            </m:ctrlPr>
                          </m:dPr>
                          <m:e>
                            <m:r>
                              <a:rPr lang="en-US" altLang="zh-TW" sz="2000" b="0" i="1" smtClean="0">
                                <a:latin typeface="Cambria Math" panose="02040503050406030204" pitchFamily="18" charset="0"/>
                              </a:rPr>
                              <m:t>03</m:t>
                            </m:r>
                          </m:e>
                        </m:d>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0,</m:t>
                            </m:r>
                            <m:r>
                              <a:rPr lang="en-US" altLang="zh-TW" sz="2000" i="1">
                                <a:latin typeface="Cambria Math" panose="02040503050406030204" pitchFamily="18" charset="0"/>
                                <a:ea typeface="Cambria Math" panose="02040503050406030204" pitchFamily="18" charset="0"/>
                              </a:rPr>
                              <m:t>𝑐</m:t>
                            </m:r>
                          </m:sub>
                        </m:sSub>
                      </m:e>
                    </m:d>
                    <m:r>
                      <a:rPr lang="en-US" altLang="zh-TW" sz="2000" b="0" i="1" smtClean="0">
                        <a:latin typeface="Cambria Math" panose="02040503050406030204" pitchFamily="18" charset="0"/>
                        <a:sym typeface="Symbol" panose="05050102010706020507" pitchFamily="18" charset="2"/>
                      </a:rPr>
                      <m:t> </m:t>
                    </m:r>
                    <m:nary>
                      <m:naryPr>
                        <m:chr m:val="⨁"/>
                        <m:subHide m:val="on"/>
                        <m:supHide m:val="on"/>
                        <m:ctrlPr>
                          <a:rPr lang="en-US" altLang="zh-TW" sz="2000" b="0" i="1" smtClean="0">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sz="2000" b="0" i="1" smtClean="0">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sz="2000" i="1">
                                <a:latin typeface="Cambria Math" panose="02040503050406030204" pitchFamily="18" charset="0"/>
                              </a:rPr>
                            </m:ctrlPr>
                          </m:dPr>
                          <m:e>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1,</m:t>
                                </m:r>
                                <m:r>
                                  <a:rPr lang="en-US" altLang="zh-TW" sz="2000" i="1">
                                    <a:latin typeface="Cambria Math" panose="02040503050406030204" pitchFamily="18" charset="0"/>
                                    <a:ea typeface="Cambria Math" panose="02040503050406030204" pitchFamily="18" charset="0"/>
                                  </a:rPr>
                                  <m:t>𝑐</m:t>
                                </m:r>
                              </m:sub>
                            </m:sSub>
                          </m:e>
                        </m:d>
                      </m:e>
                    </m:nary>
                  </m:oMath>
                </a14:m>
                <a:r>
                  <a:rPr lang="en-US" altLang="zh-TW" sz="2000" dirty="0"/>
                  <a:t> </a:t>
                </a:r>
                <a14:m>
                  <m:oMath xmlns:m="http://schemas.openxmlformats.org/officeDocument/2006/math">
                    <m:nary>
                      <m:naryPr>
                        <m:chr m:val="⨁"/>
                        <m:subHide m:val="on"/>
                        <m:supHide m:val="on"/>
                        <m:ctrlPr>
                          <a:rPr lang="en-US" altLang="zh-TW" sz="2000" i="1">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sz="2000" i="1">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sz="2000" i="1" smtClean="0">
                                <a:latin typeface="Cambria Math" panose="02040503050406030204" pitchFamily="18" charset="0"/>
                              </a:rPr>
                            </m:ctrlPr>
                          </m:dPr>
                          <m:e>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2,</m:t>
                                </m:r>
                                <m:r>
                                  <a:rPr lang="en-US" altLang="zh-TW" sz="2000" i="1">
                                    <a:latin typeface="Cambria Math" panose="02040503050406030204" pitchFamily="18" charset="0"/>
                                    <a:ea typeface="Cambria Math" panose="02040503050406030204" pitchFamily="18" charset="0"/>
                                  </a:rPr>
                                  <m:t>𝑐</m:t>
                                </m:r>
                              </m:sub>
                            </m:sSub>
                          </m:e>
                        </m:d>
                      </m:e>
                    </m:nary>
                  </m:oMath>
                </a14:m>
                <a:r>
                  <a:rPr lang="en-US" altLang="zh-TW" sz="2000" dirty="0"/>
                  <a:t> </a:t>
                </a:r>
                <a14:m>
                  <m:oMath xmlns:m="http://schemas.openxmlformats.org/officeDocument/2006/math">
                    <m:nary>
                      <m:naryPr>
                        <m:chr m:val="⨁"/>
                        <m:subHide m:val="on"/>
                        <m:supHide m:val="on"/>
                        <m:ctrlPr>
                          <a:rPr lang="en-US" altLang="zh-TW" sz="2000" i="1">
                            <a:latin typeface="Cambria Math" panose="02040503050406030204" pitchFamily="18" charset="0"/>
                            <a:ea typeface="Cambria Math" panose="02040503050406030204" pitchFamily="18" charset="0"/>
                            <a:sym typeface="Symbol" panose="05050102010706020507" pitchFamily="18" charset="2"/>
                          </a:rPr>
                        </m:ctrlPr>
                      </m:naryPr>
                      <m:sub/>
                      <m:sup/>
                      <m:e>
                        <m:r>
                          <a:rPr lang="en-US" altLang="zh-TW" sz="2000" i="1">
                            <a:latin typeface="Cambria Math" panose="02040503050406030204" pitchFamily="18" charset="0"/>
                            <a:ea typeface="Cambria Math" panose="02040503050406030204" pitchFamily="18" charset="0"/>
                            <a:sym typeface="Symbol" panose="05050102010706020507" pitchFamily="18" charset="2"/>
                          </a:rPr>
                          <m:t> </m:t>
                        </m:r>
                        <m:d>
                          <m:dPr>
                            <m:ctrlPr>
                              <a:rPr lang="en-US" altLang="zh-TW" sz="2000" i="1" smtClean="0">
                                <a:latin typeface="Cambria Math" panose="02040503050406030204" pitchFamily="18" charset="0"/>
                              </a:rPr>
                            </m:ctrlPr>
                          </m:dPr>
                          <m:e>
                            <m:d>
                              <m:dPr>
                                <m:begChr m:val="{"/>
                                <m:endChr m:val="}"/>
                                <m:ctrlPr>
                                  <a:rPr lang="en-US" altLang="zh-TW" sz="2000" i="1">
                                    <a:latin typeface="Cambria Math" panose="02040503050406030204" pitchFamily="18" charset="0"/>
                                  </a:rPr>
                                </m:ctrlPr>
                              </m:dPr>
                              <m:e>
                                <m:r>
                                  <a:rPr lang="en-US" altLang="zh-TW" sz="2000" i="1">
                                    <a:latin typeface="Cambria Math" panose="02040503050406030204" pitchFamily="18" charset="0"/>
                                  </a:rPr>
                                  <m:t>0</m:t>
                                </m:r>
                                <m:r>
                                  <a:rPr lang="en-US" altLang="zh-TW" sz="2000" b="0" i="1" smtClean="0">
                                    <a:latin typeface="Cambria Math" panose="02040503050406030204" pitchFamily="18" charset="0"/>
                                  </a:rPr>
                                  <m:t>2</m:t>
                                </m:r>
                              </m:e>
                            </m:d>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3,</m:t>
                                </m:r>
                                <m:r>
                                  <a:rPr lang="en-US" altLang="zh-TW" sz="2000" i="1">
                                    <a:latin typeface="Cambria Math" panose="02040503050406030204" pitchFamily="18" charset="0"/>
                                    <a:ea typeface="Cambria Math" panose="02040503050406030204" pitchFamily="18" charset="0"/>
                                  </a:rPr>
                                  <m:t>𝑐</m:t>
                                </m:r>
                              </m:sub>
                            </m:sSub>
                          </m:e>
                        </m:d>
                      </m:e>
                    </m:nary>
                  </m:oMath>
                </a14:m>
                <a:endParaRPr lang="en-US" altLang="zh-TW" sz="2000" dirty="0"/>
              </a:p>
              <a:p>
                <a:pPr marL="400050" lvl="1" indent="0">
                  <a:buNone/>
                </a:pPr>
                <a:endParaRPr lang="en-US" altLang="zh-TW" sz="2000" dirty="0"/>
              </a:p>
              <a:p>
                <a:pPr marL="400050" lvl="1" indent="0">
                  <a:buNone/>
                </a:pPr>
                <a:r>
                  <a:rPr lang="zh-TW" altLang="en-US" sz="2000" dirty="0"/>
                  <a:t>在實現過程中使用</a:t>
                </a:r>
                <a14:m>
                  <m:oMath xmlns:m="http://schemas.openxmlformats.org/officeDocument/2006/math">
                    <m:r>
                      <a:rPr lang="en-US" altLang="zh-TW" sz="2000" b="0" i="1" smtClean="0">
                        <a:latin typeface="Cambria Math" panose="02040503050406030204" pitchFamily="18" charset="0"/>
                      </a:rPr>
                      <m:t>𝑥𝑡𝑖𝑚𝑒</m:t>
                    </m:r>
                  </m:oMath>
                </a14:m>
                <a:r>
                  <a:rPr lang="zh-TW" altLang="en-US" sz="2000" dirty="0"/>
                  <a:t>電路取代乘法運算，其演算法為將輸入左移一個位元，如果發生溢位，則需要再跟</a:t>
                </a:r>
                <a:r>
                  <a:rPr lang="en-US" altLang="zh-TW" sz="2000" dirty="0"/>
                  <a:t>0x1b</a:t>
                </a:r>
                <a:r>
                  <a:rPr lang="zh-TW" altLang="en-US" sz="2000" dirty="0"/>
                  <a:t>進行互斥或運算。並利用變數代換的原理，簡化此方程式。</a:t>
                </a:r>
                <a:endParaRPr lang="en-US" altLang="zh-TW" sz="2000" dirty="0"/>
              </a:p>
              <a:p>
                <a:pPr marL="400050" lvl="1" indent="0">
                  <a:buNone/>
                </a:pPr>
                <a:endParaRPr lang="en-US" altLang="zh-TW" sz="2000" dirty="0"/>
              </a:p>
              <a:p>
                <a:pPr marL="400050" lvl="1" indent="0">
                  <a:buNone/>
                </a:pPr>
                <a:r>
                  <a:rPr lang="en-US" altLang="zh-TW" sz="2000" dirty="0">
                    <a:ea typeface="Cambria Math" panose="02040503050406030204" pitchFamily="18" charset="0"/>
                  </a:rPr>
                  <a: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0,</m:t>
                        </m:r>
                        <m:r>
                          <a:rPr lang="en-US" altLang="zh-TW" sz="2000" i="1">
                            <a:latin typeface="Cambria Math" panose="02040503050406030204" pitchFamily="18" charset="0"/>
                            <a:ea typeface="Cambria Math" panose="02040503050406030204" pitchFamily="18" charset="0"/>
                          </a:rPr>
                          <m:t>𝑐</m:t>
                        </m:r>
                      </m:sub>
                    </m:sSub>
                    <m:r>
                      <a:rPr lang="en-US" altLang="zh-TW" sz="2000" i="1">
                        <a:latin typeface="Cambria Math" panose="02040503050406030204" pitchFamily="18" charset="0"/>
                        <a:ea typeface="Cambria Math" panose="02040503050406030204" pitchFamily="18" charset="0"/>
                      </a:rPr>
                      <m:t> </m:t>
                    </m:r>
                    <m:r>
                      <a:rPr lang="en-US" altLang="zh-TW" sz="2000" b="0" i="1" smtClean="0">
                        <a:latin typeface="Cambria Math" panose="02040503050406030204" pitchFamily="18" charset="0"/>
                      </a:rPr>
                      <m:t>=</m:t>
                    </m:r>
                  </m:oMath>
                </a14:m>
                <a:r>
                  <a:rPr lang="zh-TW" altLang="en-US" sz="2000" dirty="0">
                    <a:sym typeface="Symbol" panose="05050102010706020507" pitchFamily="18" charset="2"/>
                  </a:rPr>
                  <a:t> </a:t>
                </a:r>
                <a14:m>
                  <m:oMath xmlns:m="http://schemas.openxmlformats.org/officeDocument/2006/math">
                    <m:r>
                      <a:rPr lang="en-US" altLang="zh-TW" sz="2000" i="1" dirty="0">
                        <a:latin typeface="Cambria Math" panose="02040503050406030204" pitchFamily="18" charset="0"/>
                        <a:sym typeface="Symbol" panose="05050102010706020507" pitchFamily="18" charset="2"/>
                      </a:rPr>
                      <m:t>{</m:t>
                    </m:r>
                    <m:r>
                      <a:rPr lang="en-US" altLang="zh-TW" sz="2000" i="1" dirty="0" smtClean="0">
                        <a:latin typeface="Cambria Math" panose="02040503050406030204" pitchFamily="18" charset="0"/>
                        <a:sym typeface="Symbol" panose="05050102010706020507" pitchFamily="18" charset="2"/>
                      </a:rPr>
                      <m:t>0</m:t>
                    </m:r>
                    <m:r>
                      <a:rPr lang="en-US" altLang="zh-TW" sz="2000" i="1" dirty="0">
                        <a:latin typeface="Cambria Math" panose="02040503050406030204" pitchFamily="18" charset="0"/>
                        <a:sym typeface="Symbol" panose="05050102010706020507" pitchFamily="18" charset="2"/>
                      </a:rPr>
                      <m:t>2</m:t>
                    </m:r>
                    <m:r>
                      <a:rPr lang="en-US" altLang="zh-TW" sz="2000" i="1" dirty="0" smtClean="0">
                        <a:latin typeface="Cambria Math" panose="02040503050406030204" pitchFamily="18" charset="0"/>
                        <a:sym typeface="Symbol" panose="05050102010706020507" pitchFamily="18" charset="2"/>
                      </a:rPr>
                      <m:t>}</m:t>
                    </m:r>
                    <m:r>
                      <a:rPr lang="en-US" altLang="zh-TW" sz="2000" i="1">
                        <a:latin typeface="Cambria Math" panose="02040503050406030204" pitchFamily="18" charset="0"/>
                        <a:ea typeface="Cambria Math" panose="02040503050406030204" pitchFamily="18" charset="0"/>
                      </a:rPr>
                      <m:t>∙</m:t>
                    </m:r>
                    <m:r>
                      <a:rPr lang="zh-TW" altLang="en-US" sz="2000" i="1" smtClean="0">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sSub>
                      <m:sSubPr>
                        <m:ctrlPr>
                          <a:rPr lang="en-US" altLang="zh-TW" sz="2000" i="1" smtClean="0">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0,</m:t>
                        </m:r>
                        <m:r>
                          <a:rPr lang="en-US" altLang="zh-TW" sz="2000" i="1">
                            <a:latin typeface="Cambria Math" panose="02040503050406030204" pitchFamily="18" charset="0"/>
                            <a:ea typeface="Cambria Math" panose="02040503050406030204" pitchFamily="18" charset="0"/>
                          </a:rPr>
                          <m:t>𝑐</m:t>
                        </m:r>
                      </m:sub>
                    </m:sSub>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1,</m:t>
                        </m:r>
                        <m:r>
                          <a:rPr lang="en-US" altLang="zh-TW" sz="2000" i="1">
                            <a:latin typeface="Cambria Math" panose="02040503050406030204" pitchFamily="18" charset="0"/>
                            <a:ea typeface="Cambria Math" panose="02040503050406030204" pitchFamily="18" charset="0"/>
                          </a:rPr>
                          <m:t>𝑐</m:t>
                        </m:r>
                      </m:sub>
                    </m:sSub>
                    <m:r>
                      <a:rPr lang="en-US" altLang="zh-TW" sz="2000" i="1">
                        <a:latin typeface="Cambria Math" panose="02040503050406030204" pitchFamily="18" charset="0"/>
                        <a:ea typeface="Cambria Math" panose="02040503050406030204" pitchFamily="18" charset="0"/>
                      </a:rPr>
                      <m:t>)</m:t>
                    </m:r>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r>
                      <a:rPr lang="zh-TW" altLang="en-US" sz="2000" i="1" smtClean="0">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r>
                      <a:rPr lang="en-US" altLang="zh-TW" sz="2000" i="1" smtClean="0">
                        <a:latin typeface="Cambria Math" panose="02040503050406030204" pitchFamily="18" charset="0"/>
                        <a:ea typeface="Cambria Math" panose="02040503050406030204" pitchFamily="18" charset="0"/>
                      </a:rPr>
                      <m:t>0</m:t>
                    </m:r>
                    <m:r>
                      <a:rPr lang="en-US" altLang="zh-TW" sz="2000" i="1">
                        <a:latin typeface="Cambria Math" panose="02040503050406030204" pitchFamily="18" charset="0"/>
                        <a:ea typeface="Cambria Math" panose="02040503050406030204" pitchFamily="18" charset="0"/>
                      </a:rPr>
                      <m:t>1</m:t>
                    </m:r>
                    <m:r>
                      <a:rPr lang="en-US" altLang="zh-TW" sz="2000" i="1" smtClean="0">
                        <a:latin typeface="Cambria Math" panose="02040503050406030204" pitchFamily="18" charset="0"/>
                        <a:ea typeface="Cambria Math" panose="02040503050406030204" pitchFamily="18" charset="0"/>
                      </a:rPr>
                      <m:t>}</m:t>
                    </m:r>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r>
                      <a:rPr lang="zh-TW" altLang="en-US" sz="2000" i="1" smtClean="0">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1,</m:t>
                        </m:r>
                        <m:r>
                          <a:rPr lang="en-US" altLang="zh-TW" sz="2000" i="1">
                            <a:latin typeface="Cambria Math" panose="02040503050406030204" pitchFamily="18" charset="0"/>
                            <a:ea typeface="Cambria Math" panose="02040503050406030204" pitchFamily="18" charset="0"/>
                          </a:rPr>
                          <m:t>𝑐</m:t>
                        </m:r>
                      </m:sub>
                    </m:sSub>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2,</m:t>
                        </m:r>
                        <m:r>
                          <a:rPr lang="en-US" altLang="zh-TW" sz="2000" i="1">
                            <a:latin typeface="Cambria Math" panose="02040503050406030204" pitchFamily="18" charset="0"/>
                            <a:ea typeface="Cambria Math" panose="02040503050406030204" pitchFamily="18" charset="0"/>
                          </a:rPr>
                          <m:t>𝑐</m:t>
                        </m:r>
                      </m:sub>
                    </m:sSub>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3,</m:t>
                        </m:r>
                        <m:r>
                          <a:rPr lang="en-US" altLang="zh-TW" sz="2000" i="1">
                            <a:latin typeface="Cambria Math" panose="02040503050406030204" pitchFamily="18" charset="0"/>
                            <a:ea typeface="Cambria Math" panose="02040503050406030204" pitchFamily="18" charset="0"/>
                          </a:rPr>
                          <m:t>𝑐</m:t>
                        </m:r>
                      </m:sub>
                    </m:sSub>
                    <m:r>
                      <a:rPr lang="en-US" altLang="zh-TW" sz="2000" i="1" smtClean="0">
                        <a:latin typeface="Cambria Math" panose="02040503050406030204" pitchFamily="18" charset="0"/>
                        <a:ea typeface="Cambria Math" panose="02040503050406030204" pitchFamily="18" charset="0"/>
                      </a:rPr>
                      <m:t>))</m:t>
                    </m:r>
                    <m:r>
                      <a:rPr lang="zh-TW" altLang="en-US" sz="2000" i="1">
                        <a:latin typeface="Cambria Math" panose="02040503050406030204" pitchFamily="18" charset="0"/>
                        <a:ea typeface="Cambria Math" panose="02040503050406030204" pitchFamily="18" charset="0"/>
                      </a:rPr>
                      <m:t> </m:t>
                    </m:r>
                    <m:r>
                      <a:rPr lang="zh-TW" altLang="en-US" sz="2000" i="1" smtClean="0">
                        <a:latin typeface="Cambria Math" panose="02040503050406030204" pitchFamily="18" charset="0"/>
                        <a:ea typeface="Cambria Math" panose="02040503050406030204" pitchFamily="18" charset="0"/>
                      </a:rPr>
                      <m:t> </m:t>
                    </m:r>
                  </m:oMath>
                </a14:m>
                <a:r>
                  <a:rPr lang="zh-TW" altLang="en-US" sz="2000" dirty="0">
                    <a:sym typeface="Symbol" panose="05050102010706020507" pitchFamily="18" charset="2"/>
                  </a:rPr>
                  <a:t> </a:t>
                </a:r>
                <a:endParaRPr lang="en-US" altLang="zh-TW" sz="2000" dirty="0">
                  <a:sym typeface="Symbol" panose="05050102010706020507" pitchFamily="18" charset="2"/>
                </a:endParaRPr>
              </a:p>
              <a:p>
                <a:pPr marL="400050" lvl="1" indent="0">
                  <a:buNone/>
                </a:pPr>
                <a:r>
                  <a:rPr lang="en-US" altLang="zh-TW" sz="2000" dirty="0"/>
                  <a: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b="0" i="1" smtClean="0">
                            <a:latin typeface="Cambria Math" panose="02040503050406030204" pitchFamily="18" charset="0"/>
                            <a:ea typeface="Cambria Math" panose="02040503050406030204" pitchFamily="18" charset="0"/>
                          </a:rPr>
                          <m:t>1</m:t>
                        </m:r>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𝑐</m:t>
                        </m:r>
                      </m:sub>
                    </m:sSub>
                    <m:r>
                      <a:rPr lang="en-US" altLang="zh-TW" sz="2000" i="1">
                        <a:latin typeface="Cambria Math" panose="02040503050406030204" pitchFamily="18" charset="0"/>
                        <a:ea typeface="Cambria Math" panose="02040503050406030204" pitchFamily="18" charset="0"/>
                      </a:rPr>
                      <m:t> </m:t>
                    </m:r>
                    <m:r>
                      <a:rPr lang="en-US" altLang="zh-TW" sz="2000" b="0" i="1" smtClean="0">
                        <a:latin typeface="Cambria Math" panose="02040503050406030204" pitchFamily="18" charset="0"/>
                      </a:rPr>
                      <m:t>=</m:t>
                    </m:r>
                    <m:r>
                      <a:rPr lang="en-US" altLang="zh-TW" sz="2000" i="1" dirty="0">
                        <a:latin typeface="Cambria Math" panose="02040503050406030204" pitchFamily="18" charset="0"/>
                        <a:sym typeface="Symbol" panose="05050102010706020507" pitchFamily="18" charset="2"/>
                      </a:rPr>
                      <m:t>{02}</m:t>
                    </m:r>
                    <m:r>
                      <a:rPr lang="en-US" altLang="zh-TW" sz="2000" i="1">
                        <a:latin typeface="Cambria Math" panose="02040503050406030204" pitchFamily="18" charset="0"/>
                        <a:ea typeface="Cambria Math" panose="02040503050406030204" pitchFamily="18" charset="0"/>
                      </a:rPr>
                      <m:t>∙</m:t>
                    </m:r>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1,</m:t>
                        </m:r>
                        <m:r>
                          <a:rPr lang="en-US" altLang="zh-TW" sz="2000" i="1">
                            <a:latin typeface="Cambria Math" panose="02040503050406030204" pitchFamily="18" charset="0"/>
                            <a:ea typeface="Cambria Math" panose="02040503050406030204" pitchFamily="18" charset="0"/>
                          </a:rPr>
                          <m:t>𝑐</m:t>
                        </m:r>
                      </m:sub>
                    </m:sSub>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2,</m:t>
                        </m:r>
                        <m:r>
                          <a:rPr lang="en-US" altLang="zh-TW" sz="2000" i="1">
                            <a:latin typeface="Cambria Math" panose="02040503050406030204" pitchFamily="18" charset="0"/>
                            <a:ea typeface="Cambria Math" panose="02040503050406030204" pitchFamily="18" charset="0"/>
                          </a:rPr>
                          <m:t>𝑐</m:t>
                        </m:r>
                      </m:sub>
                    </m:sSub>
                    <m:r>
                      <a:rPr lang="en-US" altLang="zh-TW" sz="2000" i="1">
                        <a:latin typeface="Cambria Math" panose="02040503050406030204" pitchFamily="18" charset="0"/>
                        <a:ea typeface="Cambria Math" panose="02040503050406030204" pitchFamily="18" charset="0"/>
                      </a:rPr>
                      <m:t>)</m:t>
                    </m:r>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{01}</m:t>
                    </m:r>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2,</m:t>
                        </m:r>
                        <m:r>
                          <a:rPr lang="en-US" altLang="zh-TW" sz="2000" i="1">
                            <a:latin typeface="Cambria Math" panose="02040503050406030204" pitchFamily="18" charset="0"/>
                            <a:ea typeface="Cambria Math" panose="02040503050406030204" pitchFamily="18" charset="0"/>
                          </a:rPr>
                          <m:t>𝑐</m:t>
                        </m:r>
                      </m:sub>
                    </m:sSub>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0,</m:t>
                        </m:r>
                        <m:r>
                          <a:rPr lang="en-US" altLang="zh-TW" sz="2000" i="1">
                            <a:latin typeface="Cambria Math" panose="02040503050406030204" pitchFamily="18" charset="0"/>
                            <a:ea typeface="Cambria Math" panose="02040503050406030204" pitchFamily="18" charset="0"/>
                          </a:rPr>
                          <m:t>𝑐</m:t>
                        </m:r>
                      </m:sub>
                    </m:sSub>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3,</m:t>
                        </m:r>
                        <m:r>
                          <a:rPr lang="en-US" altLang="zh-TW" sz="2000" i="1">
                            <a:latin typeface="Cambria Math" panose="02040503050406030204" pitchFamily="18" charset="0"/>
                            <a:ea typeface="Cambria Math" panose="02040503050406030204" pitchFamily="18" charset="0"/>
                          </a:rPr>
                          <m:t>𝑐</m:t>
                        </m:r>
                      </m:sub>
                    </m:sSub>
                    <m:r>
                      <a:rPr lang="en-US" altLang="zh-TW" sz="2000" i="1">
                        <a:latin typeface="Cambria Math" panose="02040503050406030204" pitchFamily="18" charset="0"/>
                        <a:ea typeface="Cambria Math" panose="02040503050406030204" pitchFamily="18" charset="0"/>
                      </a:rPr>
                      <m:t>))</m:t>
                    </m:r>
                  </m:oMath>
                </a14:m>
                <a:endParaRPr lang="en-US" altLang="zh-TW" sz="2000" dirty="0"/>
              </a:p>
              <a:p>
                <a:pPr marL="400050" lvl="1" indent="0">
                  <a:buNone/>
                </a:pPr>
                <a:r>
                  <a:rPr lang="en-US" altLang="zh-TW" sz="2000" dirty="0"/>
                  <a: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b="0" i="1" smtClean="0">
                            <a:latin typeface="Cambria Math" panose="02040503050406030204" pitchFamily="18" charset="0"/>
                            <a:ea typeface="Cambria Math" panose="02040503050406030204" pitchFamily="18" charset="0"/>
                          </a:rPr>
                          <m:t>2</m:t>
                        </m:r>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𝑐</m:t>
                        </m:r>
                      </m:sub>
                    </m:sSub>
                    <m:r>
                      <a:rPr lang="en-US" altLang="zh-TW" sz="2000" i="1">
                        <a:latin typeface="Cambria Math" panose="02040503050406030204" pitchFamily="18" charset="0"/>
                        <a:ea typeface="Cambria Math" panose="02040503050406030204" pitchFamily="18" charset="0"/>
                      </a:rPr>
                      <m:t> </m:t>
                    </m:r>
                    <m:r>
                      <a:rPr lang="en-US" altLang="zh-TW" sz="2000" b="0" i="1" smtClean="0">
                        <a:latin typeface="Cambria Math" panose="02040503050406030204" pitchFamily="18" charset="0"/>
                      </a:rPr>
                      <m:t>=</m:t>
                    </m:r>
                    <m:r>
                      <a:rPr lang="en-US" altLang="zh-TW" sz="2000" i="1" dirty="0">
                        <a:latin typeface="Cambria Math" panose="02040503050406030204" pitchFamily="18" charset="0"/>
                        <a:sym typeface="Symbol" panose="05050102010706020507" pitchFamily="18" charset="2"/>
                      </a:rPr>
                      <m:t>{02}</m:t>
                    </m:r>
                    <m:r>
                      <a:rPr lang="en-US" altLang="zh-TW" sz="2000" i="1">
                        <a:latin typeface="Cambria Math" panose="02040503050406030204" pitchFamily="18" charset="0"/>
                        <a:ea typeface="Cambria Math" panose="02040503050406030204" pitchFamily="18" charset="0"/>
                      </a:rPr>
                      <m:t>∙</m:t>
                    </m:r>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2,</m:t>
                        </m:r>
                        <m:r>
                          <a:rPr lang="en-US" altLang="zh-TW" sz="2000" i="1">
                            <a:latin typeface="Cambria Math" panose="02040503050406030204" pitchFamily="18" charset="0"/>
                            <a:ea typeface="Cambria Math" panose="02040503050406030204" pitchFamily="18" charset="0"/>
                          </a:rPr>
                          <m:t>𝑐</m:t>
                        </m:r>
                      </m:sub>
                    </m:sSub>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3,</m:t>
                        </m:r>
                        <m:r>
                          <a:rPr lang="en-US" altLang="zh-TW" sz="2000" i="1">
                            <a:latin typeface="Cambria Math" panose="02040503050406030204" pitchFamily="18" charset="0"/>
                            <a:ea typeface="Cambria Math" panose="02040503050406030204" pitchFamily="18" charset="0"/>
                          </a:rPr>
                          <m:t>𝑐</m:t>
                        </m:r>
                      </m:sub>
                    </m:sSub>
                    <m:r>
                      <a:rPr lang="en-US" altLang="zh-TW" sz="2000" i="1">
                        <a:latin typeface="Cambria Math" panose="02040503050406030204" pitchFamily="18" charset="0"/>
                        <a:ea typeface="Cambria Math" panose="02040503050406030204" pitchFamily="18" charset="0"/>
                      </a:rPr>
                      <m:t>)</m:t>
                    </m:r>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{01}</m:t>
                    </m:r>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3,</m:t>
                        </m:r>
                        <m:r>
                          <a:rPr lang="en-US" altLang="zh-TW" sz="2000" i="1">
                            <a:latin typeface="Cambria Math" panose="02040503050406030204" pitchFamily="18" charset="0"/>
                            <a:ea typeface="Cambria Math" panose="02040503050406030204" pitchFamily="18" charset="0"/>
                          </a:rPr>
                          <m:t>𝑐</m:t>
                        </m:r>
                      </m:sub>
                    </m:sSub>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0,</m:t>
                        </m:r>
                        <m:r>
                          <a:rPr lang="en-US" altLang="zh-TW" sz="2000" i="1">
                            <a:latin typeface="Cambria Math" panose="02040503050406030204" pitchFamily="18" charset="0"/>
                            <a:ea typeface="Cambria Math" panose="02040503050406030204" pitchFamily="18" charset="0"/>
                          </a:rPr>
                          <m:t>𝑐</m:t>
                        </m:r>
                      </m:sub>
                    </m:sSub>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1,</m:t>
                        </m:r>
                        <m:r>
                          <a:rPr lang="en-US" altLang="zh-TW" sz="2000" i="1">
                            <a:latin typeface="Cambria Math" panose="02040503050406030204" pitchFamily="18" charset="0"/>
                            <a:ea typeface="Cambria Math" panose="02040503050406030204" pitchFamily="18" charset="0"/>
                          </a:rPr>
                          <m:t>𝑐</m:t>
                        </m:r>
                      </m:sub>
                    </m:sSub>
                    <m:r>
                      <a:rPr lang="en-US" altLang="zh-TW" sz="2000" i="1">
                        <a:latin typeface="Cambria Math" panose="02040503050406030204" pitchFamily="18" charset="0"/>
                        <a:ea typeface="Cambria Math" panose="02040503050406030204" pitchFamily="18" charset="0"/>
                      </a:rPr>
                      <m:t>))</m:t>
                    </m:r>
                  </m:oMath>
                </a14:m>
                <a:endParaRPr lang="en-US" altLang="zh-TW" sz="2000" dirty="0"/>
              </a:p>
              <a:p>
                <a:pPr marL="400050" lvl="1" indent="0">
                  <a:buNone/>
                </a:pPr>
                <a:r>
                  <a:rPr lang="en-US" altLang="zh-TW" sz="2000" dirty="0"/>
                  <a: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b="0" i="1" smtClean="0">
                            <a:latin typeface="Cambria Math" panose="02040503050406030204" pitchFamily="18" charset="0"/>
                            <a:ea typeface="Cambria Math" panose="02040503050406030204" pitchFamily="18" charset="0"/>
                          </a:rPr>
                          <m:t>3</m:t>
                        </m:r>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𝑐</m:t>
                        </m:r>
                      </m:sub>
                    </m:sSub>
                    <m:r>
                      <a:rPr lang="en-US" altLang="zh-TW" sz="2000" i="1">
                        <a:latin typeface="Cambria Math" panose="02040503050406030204" pitchFamily="18" charset="0"/>
                        <a:ea typeface="Cambria Math" panose="02040503050406030204" pitchFamily="18" charset="0"/>
                      </a:rPr>
                      <m:t> </m:t>
                    </m:r>
                    <m:r>
                      <a:rPr lang="en-US" altLang="zh-TW" sz="2000" b="0" i="1" smtClean="0">
                        <a:latin typeface="Cambria Math" panose="02040503050406030204" pitchFamily="18" charset="0"/>
                      </a:rPr>
                      <m:t>=</m:t>
                    </m:r>
                    <m:r>
                      <a:rPr lang="en-US" altLang="zh-TW" sz="2000" i="1" dirty="0">
                        <a:latin typeface="Cambria Math" panose="02040503050406030204" pitchFamily="18" charset="0"/>
                        <a:sym typeface="Symbol" panose="05050102010706020507" pitchFamily="18" charset="2"/>
                      </a:rPr>
                      <m:t>{02}</m:t>
                    </m:r>
                    <m:r>
                      <a:rPr lang="en-US" altLang="zh-TW" sz="2000" i="1">
                        <a:latin typeface="Cambria Math" panose="02040503050406030204" pitchFamily="18" charset="0"/>
                        <a:ea typeface="Cambria Math" panose="02040503050406030204" pitchFamily="18" charset="0"/>
                      </a:rPr>
                      <m:t>∙</m:t>
                    </m:r>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0,</m:t>
                        </m:r>
                        <m:r>
                          <a:rPr lang="en-US" altLang="zh-TW" sz="2000" i="1">
                            <a:latin typeface="Cambria Math" panose="02040503050406030204" pitchFamily="18" charset="0"/>
                            <a:ea typeface="Cambria Math" panose="02040503050406030204" pitchFamily="18" charset="0"/>
                          </a:rPr>
                          <m:t>𝑐</m:t>
                        </m:r>
                      </m:sub>
                    </m:sSub>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3,</m:t>
                        </m:r>
                        <m:r>
                          <a:rPr lang="en-US" altLang="zh-TW" sz="2000" i="1">
                            <a:latin typeface="Cambria Math" panose="02040503050406030204" pitchFamily="18" charset="0"/>
                            <a:ea typeface="Cambria Math" panose="02040503050406030204" pitchFamily="18" charset="0"/>
                          </a:rPr>
                          <m:t>𝑐</m:t>
                        </m:r>
                      </m:sub>
                    </m:sSub>
                    <m:r>
                      <a:rPr lang="en-US" altLang="zh-TW" sz="2000" i="1">
                        <a:latin typeface="Cambria Math" panose="02040503050406030204" pitchFamily="18" charset="0"/>
                        <a:ea typeface="Cambria Math" panose="02040503050406030204" pitchFamily="18" charset="0"/>
                      </a:rPr>
                      <m:t>)</m:t>
                    </m:r>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{01}</m:t>
                    </m:r>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0,</m:t>
                        </m:r>
                        <m:r>
                          <a:rPr lang="en-US" altLang="zh-TW" sz="2000" i="1">
                            <a:latin typeface="Cambria Math" panose="02040503050406030204" pitchFamily="18" charset="0"/>
                            <a:ea typeface="Cambria Math" panose="02040503050406030204" pitchFamily="18" charset="0"/>
                          </a:rPr>
                          <m:t>𝑐</m:t>
                        </m:r>
                      </m:sub>
                    </m:sSub>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1,</m:t>
                        </m:r>
                        <m:r>
                          <a:rPr lang="en-US" altLang="zh-TW" sz="2000" i="1">
                            <a:latin typeface="Cambria Math" panose="02040503050406030204" pitchFamily="18" charset="0"/>
                            <a:ea typeface="Cambria Math" panose="02040503050406030204" pitchFamily="18" charset="0"/>
                          </a:rPr>
                          <m:t>𝑐</m:t>
                        </m:r>
                      </m:sub>
                    </m:sSub>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ea typeface="Cambria Math" panose="02040503050406030204" pitchFamily="18" charset="0"/>
                          </a:rPr>
                        </m:ctrlPr>
                      </m:sSubPr>
                      <m:e>
                        <m:sSup>
                          <m:sSupPr>
                            <m:ctrlPr>
                              <a:rPr lang="en-US" altLang="zh-TW" sz="2000" i="1">
                                <a:latin typeface="Cambria Math" panose="02040503050406030204" pitchFamily="18" charset="0"/>
                                <a:ea typeface="Cambria Math" panose="02040503050406030204" pitchFamily="18" charset="0"/>
                              </a:rPr>
                            </m:ctrlPr>
                          </m:sSupPr>
                          <m:e>
                            <m:r>
                              <a:rPr lang="zh-TW" altLang="en-US"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𝑆</m:t>
                            </m:r>
                          </m:e>
                          <m:sup>
                            <m:r>
                              <a:rPr lang="en-US" altLang="zh-TW" sz="2000" i="1">
                                <a:latin typeface="Cambria Math" panose="02040503050406030204" pitchFamily="18" charset="0"/>
                                <a:ea typeface="Cambria Math" panose="02040503050406030204" pitchFamily="18" charset="0"/>
                              </a:rPr>
                              <m:t>′</m:t>
                            </m:r>
                          </m:sup>
                        </m:sSup>
                      </m:e>
                      <m:sub>
                        <m:r>
                          <a:rPr lang="en-US" altLang="zh-TW" sz="2000" i="1">
                            <a:latin typeface="Cambria Math" panose="02040503050406030204" pitchFamily="18" charset="0"/>
                            <a:ea typeface="Cambria Math" panose="02040503050406030204" pitchFamily="18" charset="0"/>
                          </a:rPr>
                          <m:t>2,</m:t>
                        </m:r>
                        <m:r>
                          <a:rPr lang="en-US" altLang="zh-TW" sz="2000" i="1">
                            <a:latin typeface="Cambria Math" panose="02040503050406030204" pitchFamily="18" charset="0"/>
                            <a:ea typeface="Cambria Math" panose="02040503050406030204" pitchFamily="18" charset="0"/>
                          </a:rPr>
                          <m:t>𝑐</m:t>
                        </m:r>
                      </m:sub>
                    </m:sSub>
                    <m:r>
                      <a:rPr lang="en-US" altLang="zh-TW" sz="2000" i="1">
                        <a:latin typeface="Cambria Math" panose="02040503050406030204" pitchFamily="18" charset="0"/>
                        <a:ea typeface="Cambria Math" panose="02040503050406030204" pitchFamily="18" charset="0"/>
                      </a:rPr>
                      <m:t>))</m:t>
                    </m:r>
                  </m:oMath>
                </a14:m>
                <a:endParaRPr lang="en-US" altLang="zh-TW" sz="2000" dirty="0"/>
              </a:p>
              <a:p>
                <a:endParaRPr lang="zh-TW" altLang="en-US" sz="2000" dirty="0"/>
              </a:p>
            </p:txBody>
          </p:sp>
        </mc:Choice>
        <mc:Fallback>
          <p:sp>
            <p:nvSpPr>
              <p:cNvPr id="5" name="文字方塊 4">
                <a:extLst>
                  <a:ext uri="{FF2B5EF4-FFF2-40B4-BE49-F238E27FC236}">
                    <a16:creationId xmlns:a16="http://schemas.microsoft.com/office/drawing/2014/main" id="{C55B3254-3C47-4DF4-82FC-02CC73124226}"/>
                  </a:ext>
                </a:extLst>
              </p:cNvPr>
              <p:cNvSpPr txBox="1">
                <a:spLocks noRot="1" noChangeAspect="1" noMove="1" noResize="1" noEditPoints="1" noAdjustHandles="1" noChangeArrowheads="1" noChangeShapeType="1" noTextEdit="1"/>
              </p:cNvSpPr>
              <p:nvPr/>
            </p:nvSpPr>
            <p:spPr>
              <a:xfrm>
                <a:off x="1700742" y="1827228"/>
                <a:ext cx="10034058" cy="4305538"/>
              </a:xfrm>
              <a:prstGeom prst="rect">
                <a:avLst/>
              </a:prstGeom>
              <a:blipFill>
                <a:blip r:embed="rId3"/>
                <a:stretch>
                  <a:fillRect t="-8357" r="-297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22702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677334" y="674582"/>
            <a:ext cx="8596668" cy="739332"/>
          </a:xfrm>
        </p:spPr>
        <p:txBody>
          <a:bodyPr>
            <a:normAutofit/>
          </a:bodyPr>
          <a:lstStyle/>
          <a:p>
            <a:r>
              <a:rPr lang="zh-TW" altLang="en-US" sz="4000" dirty="0">
                <a:latin typeface="Times New Roman" panose="02020603050405020304" pitchFamily="18" charset="0"/>
                <a:cs typeface="Times New Roman" panose="02020603050405020304" pitchFamily="18" charset="0"/>
              </a:rPr>
              <a:t>硬體實現</a:t>
            </a:r>
            <a:r>
              <a:rPr lang="en-US" altLang="zh-TW" sz="4000" dirty="0">
                <a:latin typeface="Times New Roman" panose="02020603050405020304" pitchFamily="18" charset="0"/>
                <a:cs typeface="Times New Roman" panose="02020603050405020304" pitchFamily="18" charset="0"/>
              </a:rPr>
              <a:t>-</a:t>
            </a:r>
            <a:r>
              <a:rPr lang="en-US" altLang="zh-TW" sz="4000" dirty="0" err="1">
                <a:latin typeface="Times New Roman" panose="02020603050405020304" pitchFamily="18" charset="0"/>
                <a:cs typeface="Times New Roman" panose="02020603050405020304" pitchFamily="18" charset="0"/>
              </a:rPr>
              <a:t>MixColumn</a:t>
            </a:r>
            <a:endParaRPr lang="zh-TW" altLang="en-US" sz="4000"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C55B3254-3C47-4DF4-82FC-02CC73124226}"/>
              </a:ext>
            </a:extLst>
          </p:cNvPr>
          <p:cNvSpPr txBox="1"/>
          <p:nvPr/>
        </p:nvSpPr>
        <p:spPr>
          <a:xfrm>
            <a:off x="677334" y="1408128"/>
            <a:ext cx="8790516" cy="369332"/>
          </a:xfrm>
          <a:prstGeom prst="rect">
            <a:avLst/>
          </a:prstGeom>
          <a:noFill/>
        </p:spPr>
        <p:txBody>
          <a:bodyPr wrap="square" rtlCol="0">
            <a:spAutoFit/>
          </a:bodyPr>
          <a:lstStyle/>
          <a:p>
            <a:pPr marL="400050" lvl="1" indent="0">
              <a:buNone/>
            </a:pPr>
            <a:endParaRPr lang="zh-TW" altLang="en-US" dirty="0"/>
          </a:p>
        </p:txBody>
      </p:sp>
      <p:pic>
        <p:nvPicPr>
          <p:cNvPr id="4" name="圖片 3">
            <a:extLst>
              <a:ext uri="{FF2B5EF4-FFF2-40B4-BE49-F238E27FC236}">
                <a16:creationId xmlns:a16="http://schemas.microsoft.com/office/drawing/2014/main" id="{81CC1C36-4321-474E-B297-8754A1827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369" y="2418564"/>
            <a:ext cx="4084199" cy="2020872"/>
          </a:xfrm>
          <a:prstGeom prst="rect">
            <a:avLst/>
          </a:prstGeom>
        </p:spPr>
      </p:pic>
      <p:pic>
        <p:nvPicPr>
          <p:cNvPr id="7" name="圖片 6">
            <a:extLst>
              <a:ext uri="{FF2B5EF4-FFF2-40B4-BE49-F238E27FC236}">
                <a16:creationId xmlns:a16="http://schemas.microsoft.com/office/drawing/2014/main" id="{60F0BB31-A398-4515-B553-07B26547B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5220" y="1777460"/>
            <a:ext cx="4137530" cy="3269983"/>
          </a:xfrm>
          <a:prstGeom prst="rect">
            <a:avLst/>
          </a:prstGeom>
        </p:spPr>
      </p:pic>
      <p:sp>
        <p:nvSpPr>
          <p:cNvPr id="8" name="文字方塊 7">
            <a:extLst>
              <a:ext uri="{FF2B5EF4-FFF2-40B4-BE49-F238E27FC236}">
                <a16:creationId xmlns:a16="http://schemas.microsoft.com/office/drawing/2014/main" id="{17A8166C-E471-484D-B34B-43042672D1E4}"/>
              </a:ext>
            </a:extLst>
          </p:cNvPr>
          <p:cNvSpPr txBox="1"/>
          <p:nvPr/>
        </p:nvSpPr>
        <p:spPr>
          <a:xfrm>
            <a:off x="5641759" y="2974019"/>
            <a:ext cx="65" cy="276999"/>
          </a:xfrm>
          <a:prstGeom prst="rect">
            <a:avLst/>
          </a:prstGeom>
          <a:noFill/>
        </p:spPr>
        <p:txBody>
          <a:bodyPr wrap="square" lIns="0" tIns="0" rIns="0" bIns="0" rtlCol="0">
            <a:spAutoFit/>
          </a:bodyPr>
          <a:lstStyle/>
          <a:p>
            <a:endParaRPr lang="zh-TW" altLang="en-US" dirty="0"/>
          </a:p>
        </p:txBody>
      </p:sp>
      <p:sp>
        <p:nvSpPr>
          <p:cNvPr id="9" name="文字方塊 8">
            <a:extLst>
              <a:ext uri="{FF2B5EF4-FFF2-40B4-BE49-F238E27FC236}">
                <a16:creationId xmlns:a16="http://schemas.microsoft.com/office/drawing/2014/main" id="{A22D5608-BD3B-4B58-9A7B-79981A959E9A}"/>
              </a:ext>
            </a:extLst>
          </p:cNvPr>
          <p:cNvSpPr txBox="1"/>
          <p:nvPr/>
        </p:nvSpPr>
        <p:spPr>
          <a:xfrm>
            <a:off x="3142229" y="4884834"/>
            <a:ext cx="1792478" cy="369332"/>
          </a:xfrm>
          <a:prstGeom prst="rect">
            <a:avLst/>
          </a:prstGeom>
          <a:noFill/>
        </p:spPr>
        <p:txBody>
          <a:bodyPr wrap="none" rtlCol="0">
            <a:spAutoFit/>
          </a:bodyPr>
          <a:lstStyle/>
          <a:p>
            <a:r>
              <a:rPr lang="en-US" altLang="zh-TW" dirty="0" err="1"/>
              <a:t>xtimes</a:t>
            </a:r>
            <a:r>
              <a:rPr lang="zh-TW" altLang="en-US" dirty="0"/>
              <a:t>電路架構</a:t>
            </a:r>
          </a:p>
        </p:txBody>
      </p:sp>
      <p:sp>
        <p:nvSpPr>
          <p:cNvPr id="11" name="文字方塊 10">
            <a:extLst>
              <a:ext uri="{FF2B5EF4-FFF2-40B4-BE49-F238E27FC236}">
                <a16:creationId xmlns:a16="http://schemas.microsoft.com/office/drawing/2014/main" id="{D0D80A0B-C22E-4D75-BDD1-75DB6E267BB8}"/>
              </a:ext>
            </a:extLst>
          </p:cNvPr>
          <p:cNvSpPr txBox="1"/>
          <p:nvPr/>
        </p:nvSpPr>
        <p:spPr>
          <a:xfrm>
            <a:off x="7625548" y="5411323"/>
            <a:ext cx="2348143" cy="369332"/>
          </a:xfrm>
          <a:prstGeom prst="rect">
            <a:avLst/>
          </a:prstGeom>
          <a:noFill/>
        </p:spPr>
        <p:txBody>
          <a:bodyPr wrap="square">
            <a:spAutoFit/>
          </a:bodyPr>
          <a:lstStyle/>
          <a:p>
            <a:r>
              <a:rPr lang="en-US" altLang="zh-TW" dirty="0" err="1"/>
              <a:t>MixColumn</a:t>
            </a:r>
            <a:r>
              <a:rPr lang="zh-TW" altLang="en-US" dirty="0"/>
              <a:t>電路架構</a:t>
            </a:r>
          </a:p>
        </p:txBody>
      </p:sp>
    </p:spTree>
    <p:extLst>
      <p:ext uri="{BB962C8B-B14F-4D97-AF65-F5344CB8AC3E}">
        <p14:creationId xmlns:p14="http://schemas.microsoft.com/office/powerpoint/2010/main" val="1661641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677334" y="586654"/>
            <a:ext cx="8596668" cy="1002449"/>
          </a:xfrm>
        </p:spPr>
        <p:txBody>
          <a:bodyPr>
            <a:normAutofit/>
          </a:bodyPr>
          <a:lstStyle/>
          <a:p>
            <a:r>
              <a:rPr lang="zh-TW" altLang="en-US" dirty="0">
                <a:latin typeface="Times New Roman" panose="02020603050405020304" pitchFamily="18" charset="0"/>
                <a:cs typeface="Times New Roman" panose="02020603050405020304" pitchFamily="18" charset="0"/>
              </a:rPr>
              <a:t>硬體實現</a:t>
            </a:r>
            <a:r>
              <a:rPr lang="en-US" altLang="zh-TW" dirty="0">
                <a:latin typeface="Times New Roman" panose="02020603050405020304" pitchFamily="18" charset="0"/>
                <a:cs typeface="Times New Roman" panose="02020603050405020304" pitchFamily="18" charset="0"/>
              </a:rPr>
              <a:t>-</a:t>
            </a:r>
            <a:r>
              <a:rPr lang="en-US" altLang="zh-TW" dirty="0" err="1">
                <a:latin typeface="Times New Roman" panose="02020603050405020304" pitchFamily="18" charset="0"/>
                <a:cs typeface="Times New Roman" panose="02020603050405020304" pitchFamily="18" charset="0"/>
              </a:rPr>
              <a:t>KeyExpansion</a:t>
            </a:r>
            <a:endParaRPr lang="zh-TW" altLang="en-US" dirty="0">
              <a:latin typeface="Times New Roman" panose="02020603050405020304" pitchFamily="18" charset="0"/>
              <a:cs typeface="Times New Roman" panose="02020603050405020304" pitchFamily="18" charset="0"/>
            </a:endParaRPr>
          </a:p>
        </p:txBody>
      </p:sp>
      <p:pic>
        <p:nvPicPr>
          <p:cNvPr id="13" name="內容版面配置區 16">
            <a:extLst>
              <a:ext uri="{FF2B5EF4-FFF2-40B4-BE49-F238E27FC236}">
                <a16:creationId xmlns:a16="http://schemas.microsoft.com/office/drawing/2014/main" id="{840B9EA7-BBF0-4805-AFD9-D496E54BEE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00275" y="1680242"/>
            <a:ext cx="4991449" cy="4730083"/>
          </a:xfrm>
        </p:spPr>
      </p:pic>
    </p:spTree>
    <p:extLst>
      <p:ext uri="{BB962C8B-B14F-4D97-AF65-F5344CB8AC3E}">
        <p14:creationId xmlns:p14="http://schemas.microsoft.com/office/powerpoint/2010/main" val="265179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677334" y="586654"/>
            <a:ext cx="8596668" cy="736119"/>
          </a:xfrm>
        </p:spPr>
        <p:txBody>
          <a:bodyPr>
            <a:normAutofit/>
          </a:bodyPr>
          <a:lstStyle/>
          <a:p>
            <a:r>
              <a:rPr lang="en-US" altLang="zh-TW" sz="4000" dirty="0">
                <a:latin typeface="Times New Roman" panose="02020603050405020304" pitchFamily="18" charset="0"/>
                <a:cs typeface="Times New Roman" panose="02020603050405020304" pitchFamily="18" charset="0"/>
              </a:rPr>
              <a:t>AES</a:t>
            </a:r>
            <a:r>
              <a:rPr lang="zh-TW" altLang="en-US" sz="4000" dirty="0">
                <a:latin typeface="Times New Roman" panose="02020603050405020304" pitchFamily="18" charset="0"/>
                <a:cs typeface="Times New Roman" panose="02020603050405020304" pitchFamily="18" charset="0"/>
              </a:rPr>
              <a:t>完整硬體架構</a:t>
            </a:r>
          </a:p>
        </p:txBody>
      </p:sp>
      <p:pic>
        <p:nvPicPr>
          <p:cNvPr id="6" name="圖片 5">
            <a:extLst>
              <a:ext uri="{FF2B5EF4-FFF2-40B4-BE49-F238E27FC236}">
                <a16:creationId xmlns:a16="http://schemas.microsoft.com/office/drawing/2014/main" id="{9360EBFD-5FEC-4996-B71D-AD584FBB97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292" y="1527210"/>
            <a:ext cx="9676666" cy="4744136"/>
          </a:xfrm>
          <a:prstGeom prst="rect">
            <a:avLst/>
          </a:prstGeom>
        </p:spPr>
      </p:pic>
    </p:spTree>
    <p:extLst>
      <p:ext uri="{BB962C8B-B14F-4D97-AF65-F5344CB8AC3E}">
        <p14:creationId xmlns:p14="http://schemas.microsoft.com/office/powerpoint/2010/main" val="1089091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677334" y="586654"/>
            <a:ext cx="8596668" cy="736119"/>
          </a:xfrm>
        </p:spPr>
        <p:txBody>
          <a:bodyPr>
            <a:normAutofit/>
          </a:bodyPr>
          <a:lstStyle/>
          <a:p>
            <a:r>
              <a:rPr lang="zh-TW" altLang="en-US" dirty="0">
                <a:latin typeface="Times New Roman" panose="02020603050405020304" pitchFamily="18" charset="0"/>
                <a:cs typeface="Times New Roman" panose="02020603050405020304" pitchFamily="18" charset="0"/>
              </a:rPr>
              <a:t>模擬結果</a:t>
            </a:r>
            <a:r>
              <a:rPr lang="en-US" altLang="zh-TW" dirty="0">
                <a:latin typeface="Times New Roman" panose="02020603050405020304" pitchFamily="18" charset="0"/>
                <a:cs typeface="Times New Roman" panose="02020603050405020304" pitchFamily="18" charset="0"/>
              </a:rPr>
              <a:t>- Post-route</a:t>
            </a:r>
            <a:endParaRPr lang="zh-TW" altLang="en-US"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ADCE2B59-7C48-49DB-A34D-371367A9703A}"/>
              </a:ext>
            </a:extLst>
          </p:cNvPr>
          <p:cNvSpPr txBox="1"/>
          <p:nvPr/>
        </p:nvSpPr>
        <p:spPr>
          <a:xfrm>
            <a:off x="5641759" y="2974019"/>
            <a:ext cx="914400" cy="914400"/>
          </a:xfrm>
          <a:prstGeom prst="rect">
            <a:avLst/>
          </a:prstGeom>
          <a:noFill/>
        </p:spPr>
        <p:txBody>
          <a:bodyPr wrap="square" rtlCol="0">
            <a:spAutoFit/>
          </a:bodyPr>
          <a:lstStyle/>
          <a:p>
            <a:endParaRPr lang="zh-TW" altLang="en-US" dirty="0"/>
          </a:p>
        </p:txBody>
      </p:sp>
      <p:pic>
        <p:nvPicPr>
          <p:cNvPr id="8" name="圖片 7">
            <a:extLst>
              <a:ext uri="{FF2B5EF4-FFF2-40B4-BE49-F238E27FC236}">
                <a16:creationId xmlns:a16="http://schemas.microsoft.com/office/drawing/2014/main" id="{8E4F04E8-645C-4B58-9D2F-E653F7DABE65}"/>
              </a:ext>
            </a:extLst>
          </p:cNvPr>
          <p:cNvPicPr>
            <a:picLocks noChangeAspect="1"/>
          </p:cNvPicPr>
          <p:nvPr/>
        </p:nvPicPr>
        <p:blipFill>
          <a:blip r:embed="rId3"/>
          <a:stretch>
            <a:fillRect/>
          </a:stretch>
        </p:blipFill>
        <p:spPr>
          <a:xfrm>
            <a:off x="781633" y="3689663"/>
            <a:ext cx="11297019" cy="2581683"/>
          </a:xfrm>
          <a:prstGeom prst="rect">
            <a:avLst/>
          </a:prstGeom>
        </p:spPr>
      </p:pic>
      <p:sp>
        <p:nvSpPr>
          <p:cNvPr id="7" name="文字方塊 6">
            <a:extLst>
              <a:ext uri="{FF2B5EF4-FFF2-40B4-BE49-F238E27FC236}">
                <a16:creationId xmlns:a16="http://schemas.microsoft.com/office/drawing/2014/main" id="{00CBE537-3346-4969-8E06-3C5EFCEDA182}"/>
              </a:ext>
            </a:extLst>
          </p:cNvPr>
          <p:cNvSpPr txBox="1"/>
          <p:nvPr/>
        </p:nvSpPr>
        <p:spPr>
          <a:xfrm>
            <a:off x="1794790" y="1581915"/>
            <a:ext cx="8040984" cy="1938992"/>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Input = 128’h32_43_f6_a8_88_5a_30_8d_31_31_98_a2_e0_37_07_34</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Cipher Key = 128’h2b_7e_15_16_28_ae_d2_a6_ab_f7_15_88_09_cf_4f_3c</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Output = 128’h39_25_84_1d_02_dc_09_fb_dc_11_85_97_19_6a_0b_32</a:t>
            </a:r>
          </a:p>
          <a:p>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9395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677334" y="586654"/>
            <a:ext cx="8596668" cy="736119"/>
          </a:xfrm>
        </p:spPr>
        <p:txBody>
          <a:bodyPr>
            <a:normAutofit/>
          </a:bodyPr>
          <a:lstStyle/>
          <a:p>
            <a:r>
              <a:rPr lang="zh-TW" altLang="en-US" dirty="0">
                <a:latin typeface="Times New Roman" panose="02020603050405020304" pitchFamily="18" charset="0"/>
                <a:cs typeface="Times New Roman" panose="02020603050405020304" pitchFamily="18" charset="0"/>
              </a:rPr>
              <a:t>模擬結果</a:t>
            </a:r>
            <a:r>
              <a:rPr lang="en-US" altLang="zh-TW" dirty="0">
                <a:latin typeface="Times New Roman" panose="02020603050405020304" pitchFamily="18" charset="0"/>
                <a:cs typeface="Times New Roman" panose="02020603050405020304" pitchFamily="18" charset="0"/>
              </a:rPr>
              <a:t>- Post-route</a:t>
            </a:r>
            <a:endParaRPr lang="zh-TW" altLang="en-US"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ADCE2B59-7C48-49DB-A34D-371367A9703A}"/>
              </a:ext>
            </a:extLst>
          </p:cNvPr>
          <p:cNvSpPr txBox="1"/>
          <p:nvPr/>
        </p:nvSpPr>
        <p:spPr>
          <a:xfrm>
            <a:off x="5641759" y="2974019"/>
            <a:ext cx="914400" cy="914400"/>
          </a:xfrm>
          <a:prstGeom prst="rect">
            <a:avLst/>
          </a:prstGeom>
          <a:noFill/>
        </p:spPr>
        <p:txBody>
          <a:bodyPr wrap="square" rtlCol="0">
            <a:spAutoFit/>
          </a:bodyPr>
          <a:lstStyle/>
          <a:p>
            <a:endParaRPr lang="zh-TW" altLang="en-US" dirty="0"/>
          </a:p>
        </p:txBody>
      </p:sp>
      <p:pic>
        <p:nvPicPr>
          <p:cNvPr id="5" name="圖片 4">
            <a:extLst>
              <a:ext uri="{FF2B5EF4-FFF2-40B4-BE49-F238E27FC236}">
                <a16:creationId xmlns:a16="http://schemas.microsoft.com/office/drawing/2014/main" id="{5AC8C7CB-98E9-47EE-BA34-583E512F04ED}"/>
              </a:ext>
            </a:extLst>
          </p:cNvPr>
          <p:cNvPicPr>
            <a:picLocks noChangeAspect="1"/>
          </p:cNvPicPr>
          <p:nvPr/>
        </p:nvPicPr>
        <p:blipFill>
          <a:blip r:embed="rId3"/>
          <a:stretch>
            <a:fillRect/>
          </a:stretch>
        </p:blipFill>
        <p:spPr>
          <a:xfrm>
            <a:off x="807785" y="4038213"/>
            <a:ext cx="11384215" cy="2479384"/>
          </a:xfrm>
          <a:prstGeom prst="rect">
            <a:avLst/>
          </a:prstGeom>
        </p:spPr>
      </p:pic>
      <p:sp>
        <p:nvSpPr>
          <p:cNvPr id="7" name="文字方塊 6">
            <a:extLst>
              <a:ext uri="{FF2B5EF4-FFF2-40B4-BE49-F238E27FC236}">
                <a16:creationId xmlns:a16="http://schemas.microsoft.com/office/drawing/2014/main" id="{4E15BDFA-07DB-4780-A84C-4AE8FFB0A844}"/>
              </a:ext>
            </a:extLst>
          </p:cNvPr>
          <p:cNvSpPr txBox="1"/>
          <p:nvPr/>
        </p:nvSpPr>
        <p:spPr>
          <a:xfrm>
            <a:off x="2003373" y="1490008"/>
            <a:ext cx="8185254" cy="1938992"/>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Input = 128’h00_11_22_33_44_55_66_77_88_99_aa_bb_cc_dd_ee_ff</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Cipher Key = 128’h00_01_02_03_04_05_06_07_08_09_0a_0b_0c_0d_0e_0f</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Output = 128’h69_c4_e0_d8_6a_7b_04_30_d8_cd_b7_80_70_b4_c5_5a</a:t>
            </a:r>
          </a:p>
          <a:p>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866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44483" y="2721114"/>
            <a:ext cx="7937513" cy="707886"/>
          </a:xfrm>
          <a:prstGeom prst="rect">
            <a:avLst/>
          </a:prstGeom>
        </p:spPr>
        <p:txBody>
          <a:bodyPr wrap="square" rtlCol="0">
            <a:spAutoFit/>
          </a:bodyPr>
          <a:lstStyle/>
          <a:p>
            <a:pPr algn="ctr"/>
            <a:r>
              <a:rPr lang="zh-TW" altLang="en-US" sz="4000" dirty="0">
                <a:solidFill>
                  <a:schemeClr val="bg2">
                    <a:lumMod val="50000"/>
                  </a:schemeClr>
                </a:solidFill>
                <a:latin typeface="Times New Roman" panose="02020603050405020304" pitchFamily="18" charset="0"/>
                <a:ea typeface="微軟正黑體" panose="020B0604030504040204" pitchFamily="34" charset="-120"/>
                <a:cs typeface="Times New Roman" panose="02020603050405020304" pitchFamily="18" charset="0"/>
              </a:rPr>
              <a:t>個人簡介</a:t>
            </a:r>
            <a:endParaRPr lang="zh-CN" altLang="en-US" sz="4000" dirty="0">
              <a:solidFill>
                <a:schemeClr val="bg2">
                  <a:lumMod val="50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文本框 3"/>
          <p:cNvSpPr txBox="1"/>
          <p:nvPr/>
        </p:nvSpPr>
        <p:spPr>
          <a:xfrm>
            <a:off x="2545263" y="2521059"/>
            <a:ext cx="1605651" cy="1107996"/>
          </a:xfrm>
          <a:prstGeom prst="rect">
            <a:avLst/>
          </a:prstGeom>
        </p:spPr>
        <p:txBody>
          <a:bodyPr wrap="square" rtlCol="0">
            <a:spAutoFit/>
          </a:bodyPr>
          <a:lstStyle/>
          <a:p>
            <a:pPr algn="ctr"/>
            <a:r>
              <a:rPr lang="en-US" altLang="zh-CN" sz="6600" dirty="0">
                <a:solidFill>
                  <a:schemeClr val="bg2">
                    <a:lumMod val="50000"/>
                  </a:schemeClr>
                </a:solidFill>
                <a:latin typeface="汉仪丫丫体简" panose="02010604000101010101" pitchFamily="2" charset="-122"/>
                <a:ea typeface="汉仪丫丫体简" panose="02010604000101010101" pitchFamily="2" charset="-122"/>
              </a:rPr>
              <a:t>01</a:t>
            </a:r>
            <a:endParaRPr lang="zh-CN" altLang="en-US" sz="5400" dirty="0">
              <a:solidFill>
                <a:schemeClr val="bg2">
                  <a:lumMod val="50000"/>
                </a:schemeClr>
              </a:solidFill>
              <a:latin typeface="汉仪丫丫体简" panose="02010604000101010101" pitchFamily="2" charset="-122"/>
              <a:ea typeface="汉仪丫丫体简" panose="02010604000101010101" pitchFamily="2" charset="-122"/>
            </a:endParaRPr>
          </a:p>
        </p:txBody>
      </p:sp>
    </p:spTree>
    <p:extLst>
      <p:ext uri="{BB962C8B-B14F-4D97-AF65-F5344CB8AC3E}">
        <p14:creationId xmlns:p14="http://schemas.microsoft.com/office/powerpoint/2010/main" val="1202262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62542" y="2246360"/>
            <a:ext cx="9826632" cy="3170099"/>
          </a:xfrm>
          <a:prstGeom prst="rect">
            <a:avLst/>
          </a:prstGeom>
        </p:spPr>
        <p:txBody>
          <a:bodyPr wrap="square" rtlCol="0">
            <a:spAutoFit/>
          </a:bodyPr>
          <a:lstStyle/>
          <a:p>
            <a:pPr algn="ctr"/>
            <a:r>
              <a:rPr lang="zh-TW" altLang="en-US" sz="4000" dirty="0">
                <a:solidFill>
                  <a:schemeClr val="bg2">
                    <a:lumMod val="50000"/>
                  </a:schemeClr>
                </a:solidFill>
                <a:latin typeface="Times New Roman" panose="02020603050405020304" pitchFamily="18" charset="0"/>
                <a:ea typeface="微軟正黑體" panose="020B0604030504040204" pitchFamily="34" charset="-120"/>
                <a:cs typeface="Times New Roman" panose="02020603050405020304" pitchFamily="18" charset="0"/>
              </a:rPr>
              <a:t>論文研究方向</a:t>
            </a:r>
            <a:endParaRPr lang="en-US" altLang="zh-TW" sz="4000" dirty="0">
              <a:solidFill>
                <a:schemeClr val="bg2">
                  <a:lumMod val="50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en-US" altLang="zh-TW" sz="4000" dirty="0">
              <a:solidFill>
                <a:schemeClr val="bg2">
                  <a:lumMod val="50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zh-TW" altLang="en-US" sz="4000" dirty="0">
                <a:solidFill>
                  <a:schemeClr val="bg2">
                    <a:lumMod val="50000"/>
                  </a:schemeClr>
                </a:solidFill>
                <a:latin typeface="Times New Roman" panose="02020603050405020304" pitchFamily="18" charset="0"/>
                <a:cs typeface="Times New Roman" panose="02020603050405020304" pitchFamily="18" charset="0"/>
              </a:rPr>
              <a:t>設計與實現基於</a:t>
            </a:r>
            <a:r>
              <a:rPr lang="en-US" altLang="zh-TW" sz="4000" dirty="0">
                <a:solidFill>
                  <a:schemeClr val="bg2">
                    <a:lumMod val="50000"/>
                  </a:schemeClr>
                </a:solidFill>
                <a:latin typeface="Times New Roman" panose="02020603050405020304" pitchFamily="18" charset="0"/>
                <a:cs typeface="Times New Roman" panose="02020603050405020304" pitchFamily="18" charset="0"/>
              </a:rPr>
              <a:t>AXI-4</a:t>
            </a:r>
            <a:r>
              <a:rPr lang="zh-TW" altLang="en-US" sz="4000" dirty="0">
                <a:solidFill>
                  <a:schemeClr val="bg2">
                    <a:lumMod val="50000"/>
                  </a:schemeClr>
                </a:solidFill>
                <a:latin typeface="Times New Roman" panose="02020603050405020304" pitchFamily="18" charset="0"/>
                <a:cs typeface="Times New Roman" panose="02020603050405020304" pitchFamily="18" charset="0"/>
              </a:rPr>
              <a:t>介面的後量子密碼學之</a:t>
            </a:r>
            <a:r>
              <a:rPr lang="en-US" altLang="zh-TW" sz="4000" dirty="0">
                <a:solidFill>
                  <a:schemeClr val="bg2">
                    <a:lumMod val="50000"/>
                  </a:schemeClr>
                </a:solidFill>
                <a:latin typeface="Times New Roman" panose="02020603050405020304" pitchFamily="18" charset="0"/>
                <a:cs typeface="Times New Roman" panose="02020603050405020304" pitchFamily="18" charset="0"/>
              </a:rPr>
              <a:t>Stateless Hash Based</a:t>
            </a:r>
            <a:r>
              <a:rPr lang="zh-TW" altLang="en-US" sz="4000" dirty="0">
                <a:solidFill>
                  <a:schemeClr val="bg2">
                    <a:lumMod val="50000"/>
                  </a:schemeClr>
                </a:solidFill>
                <a:latin typeface="Times New Roman" panose="02020603050405020304" pitchFamily="18" charset="0"/>
                <a:cs typeface="Times New Roman" panose="02020603050405020304" pitchFamily="18" charset="0"/>
              </a:rPr>
              <a:t>數位簽章演算法</a:t>
            </a:r>
            <a:endParaRPr lang="en-US" altLang="zh-TW" sz="4000" dirty="0">
              <a:solidFill>
                <a:schemeClr val="bg2">
                  <a:lumMod val="50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CN" altLang="en-US" sz="4000" dirty="0">
              <a:solidFill>
                <a:schemeClr val="bg2">
                  <a:lumMod val="50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文本框 3"/>
          <p:cNvSpPr txBox="1"/>
          <p:nvPr/>
        </p:nvSpPr>
        <p:spPr>
          <a:xfrm>
            <a:off x="1562542" y="2087740"/>
            <a:ext cx="1605651" cy="1107996"/>
          </a:xfrm>
          <a:prstGeom prst="rect">
            <a:avLst/>
          </a:prstGeom>
        </p:spPr>
        <p:txBody>
          <a:bodyPr wrap="square" rtlCol="0">
            <a:spAutoFit/>
          </a:bodyPr>
          <a:lstStyle/>
          <a:p>
            <a:pPr algn="ctr"/>
            <a:r>
              <a:rPr lang="en-US" altLang="zh-CN" sz="6600" dirty="0">
                <a:solidFill>
                  <a:schemeClr val="bg2">
                    <a:lumMod val="50000"/>
                  </a:schemeClr>
                </a:solidFill>
                <a:latin typeface="汉仪丫丫体简" panose="02010604000101010101" pitchFamily="2" charset="-122"/>
                <a:ea typeface="汉仪丫丫体简" panose="02010604000101010101" pitchFamily="2" charset="-122"/>
              </a:rPr>
              <a:t>0</a:t>
            </a:r>
            <a:r>
              <a:rPr lang="en-US" altLang="zh-TW" sz="6600" dirty="0">
                <a:solidFill>
                  <a:schemeClr val="bg2">
                    <a:lumMod val="50000"/>
                  </a:schemeClr>
                </a:solidFill>
                <a:latin typeface="汉仪丫丫体简" panose="02010604000101010101" pitchFamily="2" charset="-122"/>
                <a:ea typeface="汉仪丫丫体简" panose="02010604000101010101" pitchFamily="2" charset="-122"/>
              </a:rPr>
              <a:t>3</a:t>
            </a:r>
            <a:endParaRPr lang="zh-CN" altLang="en-US" sz="5400" dirty="0">
              <a:solidFill>
                <a:schemeClr val="bg2">
                  <a:lumMod val="50000"/>
                </a:schemeClr>
              </a:solidFill>
              <a:latin typeface="汉仪丫丫体简" panose="02010604000101010101" pitchFamily="2" charset="-122"/>
              <a:ea typeface="汉仪丫丫体简" panose="02010604000101010101" pitchFamily="2" charset="-122"/>
            </a:endParaRPr>
          </a:p>
        </p:txBody>
      </p:sp>
    </p:spTree>
    <p:extLst>
      <p:ext uri="{BB962C8B-B14F-4D97-AF65-F5344CB8AC3E}">
        <p14:creationId xmlns:p14="http://schemas.microsoft.com/office/powerpoint/2010/main" val="2570291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695995" y="633307"/>
            <a:ext cx="11247188" cy="1372775"/>
          </a:xfrm>
        </p:spPr>
        <p:txBody>
          <a:bodyPr>
            <a:normAutofit/>
          </a:bodyPr>
          <a:lstStyle/>
          <a:p>
            <a:r>
              <a:rPr lang="zh-TW" altLang="en-US" sz="4000" dirty="0">
                <a:latin typeface="Times New Roman" panose="02020603050405020304" pitchFamily="18" charset="0"/>
                <a:cs typeface="Times New Roman" panose="02020603050405020304" pitchFamily="18" charset="0"/>
              </a:rPr>
              <a:t>介紹</a:t>
            </a:r>
          </a:p>
        </p:txBody>
      </p:sp>
      <p:sp>
        <p:nvSpPr>
          <p:cNvPr id="5" name="內容版面配置區 2">
            <a:extLst>
              <a:ext uri="{FF2B5EF4-FFF2-40B4-BE49-F238E27FC236}">
                <a16:creationId xmlns:a16="http://schemas.microsoft.com/office/drawing/2014/main" id="{1E3ADBFF-6207-43CA-BA93-0612559FA480}"/>
              </a:ext>
            </a:extLst>
          </p:cNvPr>
          <p:cNvSpPr>
            <a:spLocks noGrp="1"/>
          </p:cNvSpPr>
          <p:nvPr>
            <p:ph idx="1"/>
          </p:nvPr>
        </p:nvSpPr>
        <p:spPr>
          <a:xfrm>
            <a:off x="1332799" y="2006082"/>
            <a:ext cx="9973580" cy="4534701"/>
          </a:xfrm>
        </p:spPr>
        <p:txBody>
          <a:bodyPr>
            <a:noAutofit/>
          </a:bodyPr>
          <a:lstStyle/>
          <a:p>
            <a:pPr algn="just"/>
            <a:r>
              <a:rPr lang="zh-TW" altLang="en-US" dirty="0"/>
              <a:t>近幾年由於量子電腦的穩定發展，現今常用的加密系統正逐漸面臨被破解的困境，所以</a:t>
            </a:r>
            <a:r>
              <a:rPr lang="en-US" altLang="zh-TW" dirty="0">
                <a:latin typeface="Times New Roman" panose="02020603050405020304" pitchFamily="18" charset="0"/>
                <a:cs typeface="Times New Roman" panose="02020603050405020304" pitchFamily="18" charset="0"/>
              </a:rPr>
              <a:t>NIST</a:t>
            </a:r>
            <a:r>
              <a:rPr lang="zh-TW" altLang="en-US" dirty="0"/>
              <a:t>於</a:t>
            </a:r>
            <a:r>
              <a:rPr lang="en-US" altLang="zh-TW" dirty="0">
                <a:latin typeface="Times New Roman" panose="02020603050405020304" pitchFamily="18" charset="0"/>
                <a:cs typeface="Times New Roman" panose="02020603050405020304" pitchFamily="18" charset="0"/>
              </a:rPr>
              <a:t>2016</a:t>
            </a:r>
            <a:r>
              <a:rPr lang="zh-TW" altLang="en-US" dirty="0"/>
              <a:t>年發布了後量子加密的標準化程序，為了制訂能夠抵抗量子電腦攻擊的加密演算法。</a:t>
            </a:r>
            <a:endParaRPr lang="en-US" altLang="zh-TW" dirty="0"/>
          </a:p>
          <a:p>
            <a:pPr algn="just"/>
            <a:r>
              <a:rPr lang="en-US" altLang="zh-TW" dirty="0">
                <a:latin typeface="Times New Roman" panose="02020603050405020304" pitchFamily="18" charset="0"/>
                <a:cs typeface="Times New Roman" panose="02020603050405020304" pitchFamily="18" charset="0"/>
              </a:rPr>
              <a:t>NIST</a:t>
            </a:r>
            <a:r>
              <a:rPr lang="zh-TW" altLang="en-US" dirty="0"/>
              <a:t>經過了</a:t>
            </a:r>
            <a:r>
              <a:rPr lang="en-US" altLang="zh-TW" dirty="0">
                <a:latin typeface="Times New Roman" panose="02020603050405020304" pitchFamily="18" charset="0"/>
                <a:cs typeface="Times New Roman" panose="02020603050405020304" pitchFamily="18" charset="0"/>
              </a:rPr>
              <a:t>3</a:t>
            </a:r>
            <a:r>
              <a:rPr lang="zh-TW" altLang="en-US" dirty="0"/>
              <a:t>輪的評估後，選出了四種可以標準化的演算法，</a:t>
            </a:r>
            <a:r>
              <a:rPr lang="en-US" altLang="zh-TW" dirty="0">
                <a:latin typeface="Times New Roman" panose="02020603050405020304" pitchFamily="18" charset="0"/>
                <a:cs typeface="Times New Roman" panose="02020603050405020304" pitchFamily="18" charset="0"/>
              </a:rPr>
              <a:t>FIPS</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205</a:t>
            </a:r>
            <a:r>
              <a:rPr lang="zh-TW" altLang="en-US" dirty="0"/>
              <a:t>這個標準敘述了其中一個演算法叫做 </a:t>
            </a:r>
            <a:r>
              <a:rPr lang="en-US" altLang="zh-TW" dirty="0"/>
              <a:t>:</a:t>
            </a:r>
            <a:r>
              <a:rPr lang="zh-TW" altLang="en-US" dirty="0"/>
              <a:t>  </a:t>
            </a:r>
            <a:r>
              <a:rPr lang="en-US" altLang="zh-TW" dirty="0">
                <a:latin typeface="Times New Roman" panose="02020603050405020304" pitchFamily="18" charset="0"/>
                <a:cs typeface="Times New Roman" panose="02020603050405020304" pitchFamily="18" charset="0"/>
              </a:rPr>
              <a:t>SPHNICS</a:t>
            </a:r>
            <a:r>
              <a:rPr lang="en-US" altLang="zh-TW" dirty="0"/>
              <a:t>+</a:t>
            </a:r>
            <a:r>
              <a:rPr lang="zh-TW" altLang="en-US" dirty="0"/>
              <a:t> 是基於</a:t>
            </a:r>
            <a:r>
              <a:rPr lang="en-US" altLang="zh-TW" dirty="0">
                <a:latin typeface="Times New Roman" panose="02020603050405020304" pitchFamily="18" charset="0"/>
                <a:cs typeface="Times New Roman" panose="02020603050405020304" pitchFamily="18" charset="0"/>
              </a:rPr>
              <a:t>Hash Function</a:t>
            </a:r>
            <a:r>
              <a:rPr lang="zh-TW" altLang="en-US" dirty="0"/>
              <a:t>的無狀態數位簽章演算法。</a:t>
            </a:r>
            <a:endParaRPr lang="en-US" altLang="zh-TW" dirty="0"/>
          </a:p>
          <a:p>
            <a:pPr algn="just"/>
            <a:r>
              <a:rPr lang="en-US" altLang="zh-TW" dirty="0">
                <a:latin typeface="Times New Roman" panose="02020603050405020304" pitchFamily="18" charset="0"/>
                <a:cs typeface="Times New Roman" panose="02020603050405020304" pitchFamily="18" charset="0"/>
              </a:rPr>
              <a:t>Hash Function</a:t>
            </a:r>
            <a:r>
              <a:rPr lang="en-US" altLang="zh-TW" dirty="0"/>
              <a:t> </a:t>
            </a:r>
            <a:r>
              <a:rPr lang="zh-TW" altLang="en-US" dirty="0"/>
              <a:t>是一個可以將任意長度的資料轉換成固定長度的函數，雖然有些</a:t>
            </a:r>
            <a:r>
              <a:rPr lang="en-US" altLang="zh-TW" dirty="0">
                <a:latin typeface="Times New Roman" panose="02020603050405020304" pitchFamily="18" charset="0"/>
                <a:cs typeface="Times New Roman" panose="02020603050405020304" pitchFamily="18" charset="0"/>
              </a:rPr>
              <a:t>Hash function</a:t>
            </a:r>
            <a:r>
              <a:rPr lang="zh-TW" altLang="en-US" dirty="0"/>
              <a:t>是可以輸出轉換成任意長度的結果。</a:t>
            </a:r>
            <a:endParaRPr lang="en-US" altLang="zh-TW" dirty="0"/>
          </a:p>
          <a:p>
            <a:pPr lvl="1" algn="just"/>
            <a:r>
              <a:rPr lang="en-US" altLang="zh-TW" i="0" dirty="0"/>
              <a:t>1. </a:t>
            </a:r>
            <a:r>
              <a:rPr lang="en-US" altLang="zh-TW" i="0" dirty="0">
                <a:latin typeface="Times New Roman" panose="02020603050405020304" pitchFamily="18" charset="0"/>
                <a:cs typeface="Times New Roman" panose="02020603050405020304" pitchFamily="18" charset="0"/>
              </a:rPr>
              <a:t>One Way </a:t>
            </a:r>
            <a:r>
              <a:rPr lang="en-US" altLang="zh-TW" i="0" dirty="0"/>
              <a:t>:</a:t>
            </a:r>
            <a:r>
              <a:rPr lang="zh-TW" altLang="en-US" i="0" dirty="0"/>
              <a:t> 計算上無法從輸出回推到對應的輸入。</a:t>
            </a:r>
            <a:endParaRPr lang="en-US" altLang="zh-TW" sz="2400" i="0" dirty="0"/>
          </a:p>
          <a:p>
            <a:pPr lvl="1" algn="just"/>
            <a:r>
              <a:rPr lang="en-US" altLang="zh-TW" i="0" dirty="0"/>
              <a:t>2. </a:t>
            </a:r>
            <a:r>
              <a:rPr lang="en-US" altLang="zh-TW" i="0" dirty="0">
                <a:latin typeface="Times New Roman" panose="02020603050405020304" pitchFamily="18" charset="0"/>
                <a:cs typeface="Times New Roman" panose="02020603050405020304" pitchFamily="18" charset="0"/>
              </a:rPr>
              <a:t>Collision-resistant :</a:t>
            </a:r>
            <a:r>
              <a:rPr lang="zh-TW" altLang="en-US" i="0" dirty="0">
                <a:latin typeface="Times New Roman" panose="02020603050405020304" pitchFamily="18" charset="0"/>
                <a:cs typeface="Times New Roman" panose="02020603050405020304" pitchFamily="18" charset="0"/>
              </a:rPr>
              <a:t> 計算上無法找到任何兩個不同的輸入對應到相同的輸出。</a:t>
            </a:r>
            <a:endParaRPr lang="zh-TW" altLang="en-US" i="0" dirty="0"/>
          </a:p>
          <a:p>
            <a:pPr algn="just"/>
            <a:endParaRPr lang="zh-TW" altLang="en-US" sz="1800" dirty="0"/>
          </a:p>
          <a:p>
            <a:pPr algn="just"/>
            <a:endParaRPr lang="en-US" altLang="zh-TW" sz="1600" dirty="0"/>
          </a:p>
          <a:p>
            <a:pPr algn="just"/>
            <a:endParaRPr lang="en-US" altLang="zh-TW" sz="1800" dirty="0"/>
          </a:p>
          <a:p>
            <a:pPr marL="457200" lvl="1" indent="0" algn="just">
              <a:buNone/>
            </a:pPr>
            <a:endParaRPr lang="en-US" altLang="zh-TW" sz="1800" dirty="0"/>
          </a:p>
          <a:p>
            <a:pPr marL="457200" lvl="1" indent="0" algn="just">
              <a:buNone/>
            </a:pPr>
            <a:endParaRPr lang="en-US" altLang="zh-TW" sz="1800" dirty="0"/>
          </a:p>
          <a:p>
            <a:pPr marL="457200" lvl="1" indent="0" algn="just">
              <a:buNone/>
            </a:pPr>
            <a:endParaRPr lang="en-US" altLang="zh-TW" sz="1800" dirty="0"/>
          </a:p>
          <a:p>
            <a:pPr marL="457200" lvl="1" indent="0" algn="just">
              <a:buNone/>
            </a:pPr>
            <a:endParaRPr lang="en-US" altLang="zh-TW" sz="1800" dirty="0"/>
          </a:p>
          <a:p>
            <a:pPr marL="0" indent="0" algn="just">
              <a:buNone/>
            </a:pPr>
            <a:r>
              <a:rPr lang="en-US" altLang="zh-TW" sz="2000" dirty="0"/>
              <a:t>	</a:t>
            </a:r>
          </a:p>
          <a:p>
            <a:pPr marL="457200" lvl="1" indent="0" algn="just">
              <a:buNone/>
            </a:pPr>
            <a:endParaRPr lang="en-US" altLang="zh-TW" sz="1800" dirty="0"/>
          </a:p>
        </p:txBody>
      </p:sp>
    </p:spTree>
    <p:extLst>
      <p:ext uri="{BB962C8B-B14F-4D97-AF65-F5344CB8AC3E}">
        <p14:creationId xmlns:p14="http://schemas.microsoft.com/office/powerpoint/2010/main" val="2642428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695995" y="633307"/>
            <a:ext cx="11247188" cy="682309"/>
          </a:xfrm>
        </p:spPr>
        <p:txBody>
          <a:bodyPr>
            <a:normAutofit/>
          </a:bodyPr>
          <a:lstStyle/>
          <a:p>
            <a:r>
              <a:rPr lang="en-US" altLang="zh-TW" sz="4000" dirty="0">
                <a:latin typeface="Times New Roman" panose="02020603050405020304" pitchFamily="18" charset="0"/>
                <a:cs typeface="Times New Roman" panose="02020603050405020304" pitchFamily="18" charset="0"/>
              </a:rPr>
              <a:t>SPHINCS+</a:t>
            </a:r>
            <a:r>
              <a:rPr lang="zh-TW" altLang="en-US" sz="4000" dirty="0">
                <a:latin typeface="Times New Roman" panose="02020603050405020304" pitchFamily="18" charset="0"/>
                <a:cs typeface="Times New Roman" panose="02020603050405020304" pitchFamily="18" charset="0"/>
              </a:rPr>
              <a:t> 架構</a:t>
            </a:r>
          </a:p>
        </p:txBody>
      </p:sp>
      <p:pic>
        <p:nvPicPr>
          <p:cNvPr id="6" name="圖片 5">
            <a:extLst>
              <a:ext uri="{FF2B5EF4-FFF2-40B4-BE49-F238E27FC236}">
                <a16:creationId xmlns:a16="http://schemas.microsoft.com/office/drawing/2014/main" id="{C33A258A-A747-4E80-8ED5-BCCB91D4662E}"/>
              </a:ext>
            </a:extLst>
          </p:cNvPr>
          <p:cNvPicPr>
            <a:picLocks noChangeAspect="1"/>
          </p:cNvPicPr>
          <p:nvPr/>
        </p:nvPicPr>
        <p:blipFill rotWithShape="1">
          <a:blip r:embed="rId3"/>
          <a:srcRect t="1652" r="6628" b="636"/>
          <a:stretch/>
        </p:blipFill>
        <p:spPr>
          <a:xfrm>
            <a:off x="3059501" y="1390261"/>
            <a:ext cx="6072997" cy="5310728"/>
          </a:xfrm>
          <a:prstGeom prst="rect">
            <a:avLst/>
          </a:prstGeom>
        </p:spPr>
      </p:pic>
    </p:spTree>
    <p:extLst>
      <p:ext uri="{BB962C8B-B14F-4D97-AF65-F5344CB8AC3E}">
        <p14:creationId xmlns:p14="http://schemas.microsoft.com/office/powerpoint/2010/main" val="2908175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695995" y="633307"/>
            <a:ext cx="11247188" cy="1372775"/>
          </a:xfrm>
        </p:spPr>
        <p:txBody>
          <a:bodyPr>
            <a:normAutofit/>
          </a:bodyPr>
          <a:lstStyle/>
          <a:p>
            <a:r>
              <a:rPr lang="zh-TW" altLang="en-US" sz="4000" dirty="0">
                <a:latin typeface="Times New Roman" panose="02020603050405020304" pitchFamily="18" charset="0"/>
                <a:cs typeface="Times New Roman" panose="02020603050405020304" pitchFamily="18" charset="0"/>
              </a:rPr>
              <a:t>預期成果</a:t>
            </a:r>
          </a:p>
        </p:txBody>
      </p:sp>
      <p:sp>
        <p:nvSpPr>
          <p:cNvPr id="5" name="內容版面配置區 2">
            <a:extLst>
              <a:ext uri="{FF2B5EF4-FFF2-40B4-BE49-F238E27FC236}">
                <a16:creationId xmlns:a16="http://schemas.microsoft.com/office/drawing/2014/main" id="{1E3ADBFF-6207-43CA-BA93-0612559FA480}"/>
              </a:ext>
            </a:extLst>
          </p:cNvPr>
          <p:cNvSpPr>
            <a:spLocks noGrp="1"/>
          </p:cNvSpPr>
          <p:nvPr>
            <p:ph idx="1"/>
          </p:nvPr>
        </p:nvSpPr>
        <p:spPr>
          <a:xfrm>
            <a:off x="1332799" y="2006082"/>
            <a:ext cx="9973580" cy="4534701"/>
          </a:xfrm>
        </p:spPr>
        <p:txBody>
          <a:bodyPr>
            <a:noAutofit/>
          </a:bodyPr>
          <a:lstStyle/>
          <a:p>
            <a:pPr algn="just">
              <a:lnSpc>
                <a:spcPct val="200000"/>
              </a:lnSpc>
            </a:pPr>
            <a:r>
              <a:rPr lang="zh-TW" altLang="en-US" dirty="0"/>
              <a:t>使用記憶體取代儲存資料的暫存器。</a:t>
            </a:r>
            <a:endParaRPr lang="en-US" altLang="zh-TW" dirty="0"/>
          </a:p>
          <a:p>
            <a:pPr algn="just">
              <a:lnSpc>
                <a:spcPct val="200000"/>
              </a:lnSpc>
            </a:pPr>
            <a:r>
              <a:rPr lang="zh-TW" altLang="en-US" dirty="0">
                <a:latin typeface="Times New Roman" panose="02020603050405020304" pitchFamily="18" charset="0"/>
                <a:cs typeface="Times New Roman" panose="02020603050405020304" pitchFamily="18" charset="0"/>
              </a:rPr>
              <a:t>設計可以使樹狀架構平行運作的硬體架構。</a:t>
            </a:r>
            <a:endParaRPr lang="en-US" altLang="zh-TW" dirty="0">
              <a:latin typeface="Times New Roman" panose="02020603050405020304" pitchFamily="18" charset="0"/>
              <a:cs typeface="Times New Roman" panose="02020603050405020304" pitchFamily="18" charset="0"/>
            </a:endParaRPr>
          </a:p>
          <a:p>
            <a:pPr algn="just">
              <a:lnSpc>
                <a:spcPct val="200000"/>
              </a:lnSpc>
            </a:pPr>
            <a:r>
              <a:rPr lang="zh-TW" altLang="en-US" dirty="0"/>
              <a:t>在</a:t>
            </a:r>
            <a:r>
              <a:rPr lang="en-US" altLang="zh-TW" dirty="0"/>
              <a:t>FPGA</a:t>
            </a:r>
            <a:r>
              <a:rPr lang="zh-TW" altLang="en-US" dirty="0"/>
              <a:t>以及</a:t>
            </a:r>
            <a:r>
              <a:rPr lang="en-US" altLang="zh-TW" dirty="0"/>
              <a:t>ASIC</a:t>
            </a:r>
            <a:r>
              <a:rPr lang="zh-TW" altLang="en-US" dirty="0"/>
              <a:t>完成實現以及驗證。</a:t>
            </a:r>
          </a:p>
          <a:p>
            <a:pPr algn="just"/>
            <a:endParaRPr lang="en-US" altLang="zh-TW" sz="1600" dirty="0"/>
          </a:p>
          <a:p>
            <a:pPr algn="just"/>
            <a:endParaRPr lang="en-US" altLang="zh-TW" sz="1800" dirty="0"/>
          </a:p>
          <a:p>
            <a:pPr marL="457200" lvl="1" indent="0" algn="just">
              <a:buNone/>
            </a:pPr>
            <a:endParaRPr lang="en-US" altLang="zh-TW" sz="1800" dirty="0"/>
          </a:p>
          <a:p>
            <a:pPr marL="457200" lvl="1" indent="0" algn="just">
              <a:buNone/>
            </a:pPr>
            <a:endParaRPr lang="en-US" altLang="zh-TW" sz="1800" dirty="0"/>
          </a:p>
          <a:p>
            <a:pPr marL="457200" lvl="1" indent="0" algn="just">
              <a:buNone/>
            </a:pPr>
            <a:endParaRPr lang="en-US" altLang="zh-TW" sz="1800" dirty="0"/>
          </a:p>
          <a:p>
            <a:pPr marL="457200" lvl="1" indent="0" algn="just">
              <a:buNone/>
            </a:pPr>
            <a:endParaRPr lang="en-US" altLang="zh-TW" sz="1800" dirty="0"/>
          </a:p>
          <a:p>
            <a:pPr marL="0" indent="0" algn="just">
              <a:buNone/>
            </a:pPr>
            <a:r>
              <a:rPr lang="en-US" altLang="zh-TW" sz="2000" dirty="0"/>
              <a:t>	</a:t>
            </a:r>
          </a:p>
          <a:p>
            <a:pPr marL="457200" lvl="1" indent="0" algn="just">
              <a:buNone/>
            </a:pPr>
            <a:endParaRPr lang="en-US" altLang="zh-TW" sz="1800" dirty="0"/>
          </a:p>
        </p:txBody>
      </p:sp>
    </p:spTree>
    <p:extLst>
      <p:ext uri="{BB962C8B-B14F-4D97-AF65-F5344CB8AC3E}">
        <p14:creationId xmlns:p14="http://schemas.microsoft.com/office/powerpoint/2010/main" val="2032517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90533" y="2619584"/>
            <a:ext cx="9826632" cy="1323439"/>
          </a:xfrm>
          <a:prstGeom prst="rect">
            <a:avLst/>
          </a:prstGeom>
        </p:spPr>
        <p:txBody>
          <a:bodyPr wrap="square" rtlCol="0">
            <a:spAutoFit/>
          </a:bodyPr>
          <a:lstStyle/>
          <a:p>
            <a:pPr algn="ctr"/>
            <a:r>
              <a:rPr lang="zh-TW" altLang="en-US" sz="4000" dirty="0">
                <a:solidFill>
                  <a:schemeClr val="bg2">
                    <a:lumMod val="50000"/>
                  </a:schemeClr>
                </a:solidFill>
                <a:latin typeface="Times New Roman" panose="02020603050405020304" pitchFamily="18" charset="0"/>
                <a:ea typeface="微軟正黑體" panose="020B0604030504040204" pitchFamily="34" charset="-120"/>
                <a:cs typeface="Times New Roman" panose="02020603050405020304" pitchFamily="18" charset="0"/>
              </a:rPr>
              <a:t>其他作品</a:t>
            </a:r>
            <a:endParaRPr lang="en-US" altLang="zh-TW" sz="4000" dirty="0">
              <a:solidFill>
                <a:schemeClr val="bg2">
                  <a:lumMod val="50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CN" altLang="en-US" sz="4000" dirty="0">
              <a:solidFill>
                <a:schemeClr val="bg2">
                  <a:lumMod val="50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文本框 3"/>
          <p:cNvSpPr txBox="1"/>
          <p:nvPr/>
        </p:nvSpPr>
        <p:spPr>
          <a:xfrm>
            <a:off x="2075726" y="2414311"/>
            <a:ext cx="1605651" cy="1107996"/>
          </a:xfrm>
          <a:prstGeom prst="rect">
            <a:avLst/>
          </a:prstGeom>
        </p:spPr>
        <p:txBody>
          <a:bodyPr wrap="square" rtlCol="0">
            <a:spAutoFit/>
          </a:bodyPr>
          <a:lstStyle/>
          <a:p>
            <a:pPr algn="ctr"/>
            <a:r>
              <a:rPr lang="en-US" altLang="zh-CN" sz="6600" dirty="0">
                <a:solidFill>
                  <a:schemeClr val="bg2">
                    <a:lumMod val="50000"/>
                  </a:schemeClr>
                </a:solidFill>
                <a:latin typeface="汉仪丫丫体简" panose="02010604000101010101" pitchFamily="2" charset="-122"/>
                <a:ea typeface="汉仪丫丫体简" panose="02010604000101010101" pitchFamily="2" charset="-122"/>
              </a:rPr>
              <a:t>04</a:t>
            </a:r>
            <a:endParaRPr lang="zh-CN" altLang="en-US" sz="5400" dirty="0">
              <a:solidFill>
                <a:schemeClr val="bg2">
                  <a:lumMod val="50000"/>
                </a:schemeClr>
              </a:solidFill>
              <a:latin typeface="汉仪丫丫体简" panose="02010604000101010101" pitchFamily="2" charset="-122"/>
              <a:ea typeface="汉仪丫丫体简" panose="02010604000101010101" pitchFamily="2" charset="-122"/>
            </a:endParaRPr>
          </a:p>
        </p:txBody>
      </p:sp>
    </p:spTree>
    <p:extLst>
      <p:ext uri="{BB962C8B-B14F-4D97-AF65-F5344CB8AC3E}">
        <p14:creationId xmlns:p14="http://schemas.microsoft.com/office/powerpoint/2010/main" val="1515524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695995" y="633307"/>
            <a:ext cx="11247188" cy="682309"/>
          </a:xfrm>
        </p:spPr>
        <p:txBody>
          <a:bodyPr>
            <a:normAutofit/>
          </a:bodyPr>
          <a:lstStyle/>
          <a:p>
            <a:r>
              <a:rPr lang="zh-TW" altLang="en-US" sz="4000" dirty="0">
                <a:latin typeface="Times New Roman" panose="02020603050405020304" pitchFamily="18" charset="0"/>
                <a:cs typeface="Times New Roman" panose="02020603050405020304" pitchFamily="18" charset="0"/>
              </a:rPr>
              <a:t>設計與實現</a:t>
            </a:r>
            <a:r>
              <a:rPr lang="en-US" altLang="zh-TW" sz="4000" dirty="0">
                <a:latin typeface="Times New Roman" panose="02020603050405020304" pitchFamily="18" charset="0"/>
                <a:cs typeface="Times New Roman" panose="02020603050405020304" pitchFamily="18" charset="0"/>
              </a:rPr>
              <a:t>16</a:t>
            </a:r>
            <a:r>
              <a:rPr lang="zh-TW" altLang="en-US" sz="4000" dirty="0">
                <a:latin typeface="Times New Roman" panose="02020603050405020304" pitchFamily="18" charset="0"/>
                <a:cs typeface="Times New Roman" panose="02020603050405020304" pitchFamily="18" charset="0"/>
              </a:rPr>
              <a:t>位元 </a:t>
            </a:r>
            <a:r>
              <a:rPr lang="en-US" altLang="zh-TW" sz="4000" dirty="0">
                <a:latin typeface="Times New Roman" panose="02020603050405020304" pitchFamily="18" charset="0"/>
                <a:cs typeface="Times New Roman" panose="02020603050405020304" pitchFamily="18" charset="0"/>
              </a:rPr>
              <a:t>RISC CPU</a:t>
            </a:r>
            <a:endParaRPr lang="zh-TW" altLang="en-US" sz="4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3F8FA4F3-ACDB-45ED-8899-4217EC0D0833}"/>
              </a:ext>
            </a:extLst>
          </p:cNvPr>
          <p:cNvPicPr>
            <a:picLocks noChangeAspect="1"/>
          </p:cNvPicPr>
          <p:nvPr/>
        </p:nvPicPr>
        <p:blipFill>
          <a:blip r:embed="rId3"/>
          <a:stretch>
            <a:fillRect/>
          </a:stretch>
        </p:blipFill>
        <p:spPr>
          <a:xfrm>
            <a:off x="2945159" y="1315616"/>
            <a:ext cx="6301682" cy="5530667"/>
          </a:xfrm>
          <a:prstGeom prst="rect">
            <a:avLst/>
          </a:prstGeom>
        </p:spPr>
      </p:pic>
    </p:spTree>
    <p:extLst>
      <p:ext uri="{BB962C8B-B14F-4D97-AF65-F5344CB8AC3E}">
        <p14:creationId xmlns:p14="http://schemas.microsoft.com/office/powerpoint/2010/main" val="4243075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695995" y="633307"/>
            <a:ext cx="11247188" cy="682309"/>
          </a:xfrm>
        </p:spPr>
        <p:txBody>
          <a:bodyPr>
            <a:normAutofit/>
          </a:bodyPr>
          <a:lstStyle/>
          <a:p>
            <a:r>
              <a:rPr lang="zh-TW" altLang="en-US" sz="4000" dirty="0">
                <a:latin typeface="Times New Roman" panose="02020603050405020304" pitchFamily="18" charset="0"/>
                <a:cs typeface="Times New Roman" panose="02020603050405020304" pitchFamily="18" charset="0"/>
              </a:rPr>
              <a:t>設計與實現</a:t>
            </a:r>
            <a:r>
              <a:rPr lang="en-US" altLang="zh-TW" sz="4000" dirty="0">
                <a:latin typeface="Times New Roman" panose="02020603050405020304" pitchFamily="18" charset="0"/>
                <a:cs typeface="Times New Roman" panose="02020603050405020304" pitchFamily="18" charset="0"/>
              </a:rPr>
              <a:t>16</a:t>
            </a:r>
            <a:r>
              <a:rPr lang="zh-TW" altLang="en-US" sz="4000" dirty="0">
                <a:latin typeface="Times New Roman" panose="02020603050405020304" pitchFamily="18" charset="0"/>
                <a:cs typeface="Times New Roman" panose="02020603050405020304" pitchFamily="18" charset="0"/>
              </a:rPr>
              <a:t>位元 </a:t>
            </a:r>
            <a:r>
              <a:rPr lang="en-US" altLang="zh-TW" sz="4000" dirty="0">
                <a:latin typeface="Times New Roman" panose="02020603050405020304" pitchFamily="18" charset="0"/>
                <a:cs typeface="Times New Roman" panose="02020603050405020304" pitchFamily="18" charset="0"/>
              </a:rPr>
              <a:t>RISC CPU</a:t>
            </a:r>
            <a:endParaRPr lang="zh-TW" altLang="en-US" sz="4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03A03AF3-F54E-40C4-B8FB-9F3A0DDC260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95874" y="1315616"/>
            <a:ext cx="7600251" cy="5278274"/>
          </a:xfrm>
          <a:prstGeom prst="rect">
            <a:avLst/>
          </a:prstGeom>
        </p:spPr>
      </p:pic>
    </p:spTree>
    <p:extLst>
      <p:ext uri="{BB962C8B-B14F-4D97-AF65-F5344CB8AC3E}">
        <p14:creationId xmlns:p14="http://schemas.microsoft.com/office/powerpoint/2010/main" val="2224876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695995" y="633307"/>
            <a:ext cx="11247188" cy="682309"/>
          </a:xfrm>
        </p:spPr>
        <p:txBody>
          <a:bodyPr>
            <a:normAutofit/>
          </a:bodyPr>
          <a:lstStyle/>
          <a:p>
            <a:r>
              <a:rPr lang="zh-TW" altLang="en-US" sz="4000" dirty="0">
                <a:latin typeface="Times New Roman" panose="02020603050405020304" pitchFamily="18" charset="0"/>
                <a:cs typeface="Times New Roman" panose="02020603050405020304" pitchFamily="18" charset="0"/>
              </a:rPr>
              <a:t>設計與實現以</a:t>
            </a:r>
            <a:r>
              <a:rPr lang="en-US" altLang="zh-TW" sz="4000" dirty="0">
                <a:latin typeface="Times New Roman" panose="02020603050405020304" pitchFamily="18" charset="0"/>
                <a:cs typeface="Times New Roman" panose="02020603050405020304" pitchFamily="18" charset="0"/>
              </a:rPr>
              <a:t>CORDIC</a:t>
            </a:r>
            <a:r>
              <a:rPr lang="zh-TW" altLang="en-US" sz="4000" dirty="0">
                <a:latin typeface="Times New Roman" panose="02020603050405020304" pitchFamily="18" charset="0"/>
                <a:cs typeface="Times New Roman" panose="02020603050405020304" pitchFamily="18" charset="0"/>
              </a:rPr>
              <a:t>為基礎之</a:t>
            </a:r>
            <a:r>
              <a:rPr lang="en-US" altLang="zh-TW" sz="4000" dirty="0">
                <a:latin typeface="Times New Roman" panose="02020603050405020304" pitchFamily="18" charset="0"/>
                <a:cs typeface="Times New Roman" panose="02020603050405020304" pitchFamily="18" charset="0"/>
              </a:rPr>
              <a:t>FFT IP</a:t>
            </a:r>
            <a:endParaRPr lang="zh-TW" altLang="en-US" sz="4000" dirty="0">
              <a:latin typeface="Times New Roman" panose="02020603050405020304" pitchFamily="18" charset="0"/>
              <a:cs typeface="Times New Roman" panose="02020603050405020304" pitchFamily="18" charset="0"/>
            </a:endParaRPr>
          </a:p>
        </p:txBody>
      </p:sp>
      <p:pic>
        <p:nvPicPr>
          <p:cNvPr id="8" name="圖片 7" descr="C:\Users\User\AppData\Local\Microsoft\Windows\INetCache\Content.MSO\612965F7.tmp">
            <a:extLst>
              <a:ext uri="{FF2B5EF4-FFF2-40B4-BE49-F238E27FC236}">
                <a16:creationId xmlns:a16="http://schemas.microsoft.com/office/drawing/2014/main" id="{672D940A-FFC3-40B2-AC5C-BFF649145B1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19589" y="2619604"/>
            <a:ext cx="5624767" cy="3865172"/>
          </a:xfrm>
          <a:prstGeom prst="rect">
            <a:avLst/>
          </a:prstGeom>
          <a:noFill/>
          <a:ln>
            <a:noFill/>
          </a:ln>
        </p:spPr>
      </p:pic>
      <p:sp>
        <p:nvSpPr>
          <p:cNvPr id="3" name="文字方塊 2">
            <a:extLst>
              <a:ext uri="{FF2B5EF4-FFF2-40B4-BE49-F238E27FC236}">
                <a16:creationId xmlns:a16="http://schemas.microsoft.com/office/drawing/2014/main" id="{8655A7AD-607F-4B43-A2CA-EECF6B28FF40}"/>
              </a:ext>
            </a:extLst>
          </p:cNvPr>
          <p:cNvSpPr txBox="1"/>
          <p:nvPr/>
        </p:nvSpPr>
        <p:spPr>
          <a:xfrm>
            <a:off x="2529809" y="6484776"/>
            <a:ext cx="1454244" cy="369332"/>
          </a:xfrm>
          <a:prstGeom prst="rect">
            <a:avLst/>
          </a:prstGeom>
          <a:noFill/>
        </p:spPr>
        <p:txBody>
          <a:bodyPr wrap="none" rtlCol="0">
            <a:spAutoFit/>
          </a:bodyPr>
          <a:lstStyle/>
          <a:p>
            <a:r>
              <a:rPr lang="en-US" altLang="zh-TW" dirty="0"/>
              <a:t>FFT</a:t>
            </a:r>
            <a:r>
              <a:rPr lang="zh-TW" altLang="en-US" dirty="0"/>
              <a:t>運算流程</a:t>
            </a:r>
          </a:p>
        </p:txBody>
      </p:sp>
      <p:sp>
        <p:nvSpPr>
          <p:cNvPr id="9" name="文字方塊 8">
            <a:extLst>
              <a:ext uri="{FF2B5EF4-FFF2-40B4-BE49-F238E27FC236}">
                <a16:creationId xmlns:a16="http://schemas.microsoft.com/office/drawing/2014/main" id="{693730C8-5893-4A9B-9C0B-953815E3F309}"/>
              </a:ext>
            </a:extLst>
          </p:cNvPr>
          <p:cNvSpPr txBox="1"/>
          <p:nvPr/>
        </p:nvSpPr>
        <p:spPr>
          <a:xfrm>
            <a:off x="8207949" y="6488668"/>
            <a:ext cx="1988045" cy="369332"/>
          </a:xfrm>
          <a:prstGeom prst="rect">
            <a:avLst/>
          </a:prstGeom>
          <a:noFill/>
        </p:spPr>
        <p:txBody>
          <a:bodyPr wrap="none" rtlCol="0">
            <a:spAutoFit/>
          </a:bodyPr>
          <a:lstStyle/>
          <a:p>
            <a:r>
              <a:rPr lang="en-US" altLang="zh-TW" dirty="0"/>
              <a:t>FFT</a:t>
            </a:r>
            <a:r>
              <a:rPr lang="zh-TW" altLang="en-US" dirty="0"/>
              <a:t>  </a:t>
            </a:r>
            <a:r>
              <a:rPr lang="en-US" altLang="zh-TW" dirty="0"/>
              <a:t>IP</a:t>
            </a:r>
            <a:r>
              <a:rPr lang="zh-TW" altLang="en-US" dirty="0"/>
              <a:t>硬體架構圖</a:t>
            </a:r>
          </a:p>
        </p:txBody>
      </p:sp>
      <p:pic>
        <p:nvPicPr>
          <p:cNvPr id="10" name="圖片 9">
            <a:extLst>
              <a:ext uri="{FF2B5EF4-FFF2-40B4-BE49-F238E27FC236}">
                <a16:creationId xmlns:a16="http://schemas.microsoft.com/office/drawing/2014/main" id="{B8563EFE-5E1E-4418-808C-90CDFBC1CF06}"/>
              </a:ext>
            </a:extLst>
          </p:cNvPr>
          <p:cNvPicPr/>
          <p:nvPr/>
        </p:nvPicPr>
        <p:blipFill>
          <a:blip r:embed="rId4">
            <a:extLst>
              <a:ext uri="{28A0092B-C50C-407E-A947-70E740481C1C}">
                <a14:useLocalDpi xmlns:a14="http://schemas.microsoft.com/office/drawing/2010/main" val="0"/>
              </a:ext>
            </a:extLst>
          </a:blip>
          <a:stretch>
            <a:fillRect/>
          </a:stretch>
        </p:blipFill>
        <p:spPr>
          <a:xfrm>
            <a:off x="798632" y="2619604"/>
            <a:ext cx="4853940" cy="737235"/>
          </a:xfrm>
          <a:prstGeom prst="rect">
            <a:avLst/>
          </a:prstGeom>
        </p:spPr>
      </p:pic>
      <p:pic>
        <p:nvPicPr>
          <p:cNvPr id="3074" name="Picture 2" descr="Schéma explicatif de la FFT – TikZ.fr">
            <a:extLst>
              <a:ext uri="{FF2B5EF4-FFF2-40B4-BE49-F238E27FC236}">
                <a16:creationId xmlns:a16="http://schemas.microsoft.com/office/drawing/2014/main" id="{5981596C-E57D-4A05-AB7B-0A50677943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632" y="3516095"/>
            <a:ext cx="5400005" cy="296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001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695995" y="633307"/>
            <a:ext cx="11247188" cy="682309"/>
          </a:xfrm>
        </p:spPr>
        <p:txBody>
          <a:bodyPr>
            <a:normAutofit/>
          </a:bodyPr>
          <a:lstStyle/>
          <a:p>
            <a:r>
              <a:rPr lang="zh-TW" altLang="en-US" sz="4000" dirty="0">
                <a:latin typeface="Times New Roman" panose="02020603050405020304" pitchFamily="18" charset="0"/>
                <a:cs typeface="Times New Roman" panose="02020603050405020304" pitchFamily="18" charset="0"/>
              </a:rPr>
              <a:t>設計與實現以</a:t>
            </a:r>
            <a:r>
              <a:rPr lang="en-US" altLang="zh-TW" sz="4000" dirty="0">
                <a:latin typeface="Times New Roman" panose="02020603050405020304" pitchFamily="18" charset="0"/>
                <a:cs typeface="Times New Roman" panose="02020603050405020304" pitchFamily="18" charset="0"/>
              </a:rPr>
              <a:t>CORDIC</a:t>
            </a:r>
            <a:r>
              <a:rPr lang="zh-TW" altLang="en-US" sz="4000" dirty="0">
                <a:latin typeface="Times New Roman" panose="02020603050405020304" pitchFamily="18" charset="0"/>
                <a:cs typeface="Times New Roman" panose="02020603050405020304" pitchFamily="18" charset="0"/>
              </a:rPr>
              <a:t>為基礎之</a:t>
            </a:r>
            <a:r>
              <a:rPr lang="en-US" altLang="zh-TW" sz="4000" dirty="0">
                <a:latin typeface="Times New Roman" panose="02020603050405020304" pitchFamily="18" charset="0"/>
                <a:cs typeface="Times New Roman" panose="02020603050405020304" pitchFamily="18" charset="0"/>
              </a:rPr>
              <a:t>FFT IP</a:t>
            </a:r>
            <a:endParaRPr lang="zh-TW" altLang="en-US" sz="4000"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D945F5E2-C32C-407C-A969-25AF7E137731}"/>
              </a:ext>
            </a:extLst>
          </p:cNvPr>
          <p:cNvPicPr>
            <a:picLocks noChangeAspect="1"/>
          </p:cNvPicPr>
          <p:nvPr/>
        </p:nvPicPr>
        <p:blipFill>
          <a:blip r:embed="rId3"/>
          <a:stretch>
            <a:fillRect/>
          </a:stretch>
        </p:blipFill>
        <p:spPr>
          <a:xfrm>
            <a:off x="1426533" y="1635885"/>
            <a:ext cx="4850084" cy="4447675"/>
          </a:xfrm>
          <a:prstGeom prst="rect">
            <a:avLst/>
          </a:prstGeom>
        </p:spPr>
      </p:pic>
      <p:pic>
        <p:nvPicPr>
          <p:cNvPr id="7" name="內容版面配置區 5">
            <a:extLst>
              <a:ext uri="{FF2B5EF4-FFF2-40B4-BE49-F238E27FC236}">
                <a16:creationId xmlns:a16="http://schemas.microsoft.com/office/drawing/2014/main" id="{268F8F4B-B899-4C5E-A23C-0D5CDF48BDA4}"/>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133" r="16811"/>
          <a:stretch/>
        </p:blipFill>
        <p:spPr>
          <a:xfrm>
            <a:off x="7902838" y="1635885"/>
            <a:ext cx="3023310" cy="3021053"/>
          </a:xfrm>
        </p:spPr>
      </p:pic>
      <p:graphicFrame>
        <p:nvGraphicFramePr>
          <p:cNvPr id="3" name="表格 2">
            <a:extLst>
              <a:ext uri="{FF2B5EF4-FFF2-40B4-BE49-F238E27FC236}">
                <a16:creationId xmlns:a16="http://schemas.microsoft.com/office/drawing/2014/main" id="{FFE7A053-8EF8-4BD9-B6A1-2379D1D030A1}"/>
              </a:ext>
            </a:extLst>
          </p:cNvPr>
          <p:cNvGraphicFramePr>
            <a:graphicFrameLocks noGrp="1"/>
          </p:cNvGraphicFramePr>
          <p:nvPr>
            <p:extLst>
              <p:ext uri="{D42A27DB-BD31-4B8C-83A1-F6EECF244321}">
                <p14:modId xmlns:p14="http://schemas.microsoft.com/office/powerpoint/2010/main" val="2128992373"/>
              </p:ext>
            </p:extLst>
          </p:nvPr>
        </p:nvGraphicFramePr>
        <p:xfrm>
          <a:off x="6761583" y="5136879"/>
          <a:ext cx="5181600" cy="946681"/>
        </p:xfrm>
        <a:graphic>
          <a:graphicData uri="http://schemas.openxmlformats.org/drawingml/2006/table">
            <a:tbl>
              <a:tblPr firstRow="1" firstCol="1" bandRow="1">
                <a:tableStyleId>{5C22544A-7EE6-4342-B048-85BDC9FD1C3A}</a:tableStyleId>
              </a:tblPr>
              <a:tblGrid>
                <a:gridCol w="1352550">
                  <a:extLst>
                    <a:ext uri="{9D8B030D-6E8A-4147-A177-3AD203B41FA5}">
                      <a16:colId xmlns:a16="http://schemas.microsoft.com/office/drawing/2014/main" val="1644094578"/>
                    </a:ext>
                  </a:extLst>
                </a:gridCol>
                <a:gridCol w="895350">
                  <a:extLst>
                    <a:ext uri="{9D8B030D-6E8A-4147-A177-3AD203B41FA5}">
                      <a16:colId xmlns:a16="http://schemas.microsoft.com/office/drawing/2014/main" val="2127173416"/>
                    </a:ext>
                  </a:extLst>
                </a:gridCol>
                <a:gridCol w="1466850">
                  <a:extLst>
                    <a:ext uri="{9D8B030D-6E8A-4147-A177-3AD203B41FA5}">
                      <a16:colId xmlns:a16="http://schemas.microsoft.com/office/drawing/2014/main" val="2519739220"/>
                    </a:ext>
                  </a:extLst>
                </a:gridCol>
                <a:gridCol w="1466850">
                  <a:extLst>
                    <a:ext uri="{9D8B030D-6E8A-4147-A177-3AD203B41FA5}">
                      <a16:colId xmlns:a16="http://schemas.microsoft.com/office/drawing/2014/main" val="3926752214"/>
                    </a:ext>
                  </a:extLst>
                </a:gridCol>
              </a:tblGrid>
              <a:tr h="253987">
                <a:tc>
                  <a:txBody>
                    <a:bodyPr/>
                    <a:lstStyle/>
                    <a:p>
                      <a:pPr algn="ctr" fontAlgn="base"/>
                      <a:r>
                        <a:rPr lang="en-US" sz="1200" kern="0">
                          <a:effectLst/>
                        </a:rPr>
                        <a:t>Specification </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0" marR="0" marT="0" marB="0"/>
                </a:tc>
                <a:tc>
                  <a:txBody>
                    <a:bodyPr/>
                    <a:lstStyle/>
                    <a:p>
                      <a:pPr algn="ctr" fontAlgn="base"/>
                      <a:r>
                        <a:rPr lang="en-US" sz="1200" kern="0" dirty="0">
                          <a:effectLst/>
                        </a:rPr>
                        <a:t>Spec. </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0" marR="0" marT="0" marB="0"/>
                </a:tc>
                <a:tc>
                  <a:txBody>
                    <a:bodyPr/>
                    <a:lstStyle/>
                    <a:p>
                      <a:pPr algn="ctr" fontAlgn="base"/>
                      <a:r>
                        <a:rPr lang="en-US" sz="1200" kern="0">
                          <a:effectLst/>
                        </a:rPr>
                        <a:t>Pre-sim </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0" marR="0" marT="0" marB="0"/>
                </a:tc>
                <a:tc>
                  <a:txBody>
                    <a:bodyPr/>
                    <a:lstStyle/>
                    <a:p>
                      <a:pPr algn="ctr" fontAlgn="base"/>
                      <a:r>
                        <a:rPr lang="en-US" sz="1200" kern="0">
                          <a:effectLst/>
                        </a:rPr>
                        <a:t>Post-sim </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0" marR="0" marT="0" marB="0"/>
                </a:tc>
                <a:extLst>
                  <a:ext uri="{0D108BD9-81ED-4DB2-BD59-A6C34878D82A}">
                    <a16:rowId xmlns:a16="http://schemas.microsoft.com/office/drawing/2014/main" val="810279585"/>
                  </a:ext>
                </a:extLst>
              </a:tr>
              <a:tr h="230898">
                <a:tc>
                  <a:txBody>
                    <a:bodyPr/>
                    <a:lstStyle/>
                    <a:p>
                      <a:pPr fontAlgn="base"/>
                      <a:r>
                        <a:rPr lang="en-US" sz="1200" kern="0">
                          <a:effectLst/>
                        </a:rPr>
                        <a:t>Frequency (MHz) </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0" marR="0" marT="0" marB="0"/>
                </a:tc>
                <a:tc>
                  <a:txBody>
                    <a:bodyPr/>
                    <a:lstStyle/>
                    <a:p>
                      <a:pPr algn="ctr" fontAlgn="base"/>
                      <a:r>
                        <a:rPr lang="en-US" sz="1200" kern="0">
                          <a:effectLst/>
                        </a:rPr>
                        <a:t>&gt; 10 </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0" marR="0" marT="0" marB="0"/>
                </a:tc>
                <a:tc>
                  <a:txBody>
                    <a:bodyPr/>
                    <a:lstStyle/>
                    <a:p>
                      <a:pPr algn="ctr" fontAlgn="base"/>
                      <a:r>
                        <a:rPr lang="en-US" altLang="zh-TW" sz="1200" kern="0" dirty="0">
                          <a:effectLst/>
                        </a:rPr>
                        <a:t>100</a:t>
                      </a:r>
                      <a:r>
                        <a:rPr lang="en-US" sz="1200" kern="0" dirty="0">
                          <a:effectLst/>
                        </a:rPr>
                        <a:t>MHz </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0" marR="0" marT="0" marB="0"/>
                </a:tc>
                <a:tc>
                  <a:txBody>
                    <a:bodyPr/>
                    <a:lstStyle/>
                    <a:p>
                      <a:pPr algn="ctr" fontAlgn="base"/>
                      <a:r>
                        <a:rPr lang="en-US" altLang="zh-TW" sz="1200" kern="0" dirty="0">
                          <a:effectLst/>
                        </a:rPr>
                        <a:t>100</a:t>
                      </a:r>
                      <a:r>
                        <a:rPr lang="en-US" sz="1200" kern="0" dirty="0">
                          <a:effectLst/>
                        </a:rPr>
                        <a:t>MHz </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0" marR="0" marT="0" marB="0"/>
                </a:tc>
                <a:extLst>
                  <a:ext uri="{0D108BD9-81ED-4DB2-BD59-A6C34878D82A}">
                    <a16:rowId xmlns:a16="http://schemas.microsoft.com/office/drawing/2014/main" val="474166789"/>
                  </a:ext>
                </a:extLst>
              </a:tr>
              <a:tr h="230898">
                <a:tc>
                  <a:txBody>
                    <a:bodyPr/>
                    <a:lstStyle/>
                    <a:p>
                      <a:pPr fontAlgn="base"/>
                      <a:r>
                        <a:rPr lang="en-US" sz="1200" kern="0">
                          <a:effectLst/>
                        </a:rPr>
                        <a:t>Power (mW) </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0" marR="0" marT="0" marB="0"/>
                </a:tc>
                <a:tc>
                  <a:txBody>
                    <a:bodyPr/>
                    <a:lstStyle/>
                    <a:p>
                      <a:pPr algn="ctr" fontAlgn="base"/>
                      <a:r>
                        <a:rPr lang="en-US" sz="1200" kern="0">
                          <a:effectLst/>
                        </a:rPr>
                        <a:t>&lt; 20 </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0" marR="0" marT="0" marB="0"/>
                </a:tc>
                <a:tc>
                  <a:txBody>
                    <a:bodyPr/>
                    <a:lstStyle/>
                    <a:p>
                      <a:pPr algn="ctr" fontAlgn="base"/>
                      <a:r>
                        <a:rPr lang="en-US" sz="1200" kern="0">
                          <a:effectLst/>
                        </a:rPr>
                        <a:t>2.9717mW </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0" marR="0" marT="0" marB="0"/>
                </a:tc>
                <a:tc>
                  <a:txBody>
                    <a:bodyPr/>
                    <a:lstStyle/>
                    <a:p>
                      <a:pPr algn="ctr" fontAlgn="base"/>
                      <a:r>
                        <a:rPr lang="en-US" sz="1200" kern="0">
                          <a:effectLst/>
                        </a:rPr>
                        <a:t>3.3845mW </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0" marR="0" marT="0" marB="0"/>
                </a:tc>
                <a:extLst>
                  <a:ext uri="{0D108BD9-81ED-4DB2-BD59-A6C34878D82A}">
                    <a16:rowId xmlns:a16="http://schemas.microsoft.com/office/drawing/2014/main" val="542075585"/>
                  </a:ext>
                </a:extLst>
              </a:tr>
              <a:tr h="230898">
                <a:tc>
                  <a:txBody>
                    <a:bodyPr/>
                    <a:lstStyle/>
                    <a:p>
                      <a:pPr fontAlgn="base"/>
                      <a:r>
                        <a:rPr lang="en-US" sz="1200" kern="0">
                          <a:effectLst/>
                        </a:rPr>
                        <a:t>Area (mm</a:t>
                      </a:r>
                      <a:r>
                        <a:rPr lang="en-US" sz="950" kern="0" baseline="30000">
                          <a:effectLst/>
                        </a:rPr>
                        <a:t>2</a:t>
                      </a:r>
                      <a:r>
                        <a:rPr lang="en-US" sz="1200" kern="0">
                          <a:effectLst/>
                        </a:rPr>
                        <a:t>) </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0" marR="0" marT="0" marB="0"/>
                </a:tc>
                <a:tc>
                  <a:txBody>
                    <a:bodyPr/>
                    <a:lstStyle/>
                    <a:p>
                      <a:pPr algn="ctr" fontAlgn="base"/>
                      <a:r>
                        <a:rPr lang="en-US" sz="1200" kern="0">
                          <a:effectLst/>
                        </a:rPr>
                        <a:t>&lt; 1.44 </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0" marR="0" marT="0" marB="0"/>
                </a:tc>
                <a:tc>
                  <a:txBody>
                    <a:bodyPr/>
                    <a:lstStyle/>
                    <a:p>
                      <a:pPr algn="ctr" fontAlgn="base"/>
                      <a:r>
                        <a:rPr lang="en-US" sz="1200" kern="0">
                          <a:effectLst/>
                        </a:rPr>
                        <a:t>0.409 </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0" marR="0" marT="0" marB="0"/>
                </a:tc>
                <a:tc>
                  <a:txBody>
                    <a:bodyPr/>
                    <a:lstStyle/>
                    <a:p>
                      <a:pPr algn="ctr" fontAlgn="base"/>
                      <a:r>
                        <a:rPr lang="en-US" sz="1200" kern="0" dirty="0">
                          <a:effectLst/>
                        </a:rPr>
                        <a:t>0.43 </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0" marR="0" marT="0" marB="0"/>
                </a:tc>
                <a:extLst>
                  <a:ext uri="{0D108BD9-81ED-4DB2-BD59-A6C34878D82A}">
                    <a16:rowId xmlns:a16="http://schemas.microsoft.com/office/drawing/2014/main" val="2264862928"/>
                  </a:ext>
                </a:extLst>
              </a:tr>
            </a:tbl>
          </a:graphicData>
        </a:graphic>
      </p:graphicFrame>
      <p:sp>
        <p:nvSpPr>
          <p:cNvPr id="4" name="文字方塊 3">
            <a:extLst>
              <a:ext uri="{FF2B5EF4-FFF2-40B4-BE49-F238E27FC236}">
                <a16:creationId xmlns:a16="http://schemas.microsoft.com/office/drawing/2014/main" id="{6524B943-EC4E-4A17-88BF-CF8B516F39EC}"/>
              </a:ext>
            </a:extLst>
          </p:cNvPr>
          <p:cNvSpPr txBox="1"/>
          <p:nvPr/>
        </p:nvSpPr>
        <p:spPr>
          <a:xfrm>
            <a:off x="2736365" y="6083560"/>
            <a:ext cx="2230419" cy="369332"/>
          </a:xfrm>
          <a:prstGeom prst="rect">
            <a:avLst/>
          </a:prstGeom>
          <a:noFill/>
        </p:spPr>
        <p:txBody>
          <a:bodyPr wrap="none" rtlCol="0">
            <a:spAutoFit/>
          </a:bodyPr>
          <a:lstStyle/>
          <a:p>
            <a:r>
              <a:rPr lang="en-US" altLang="zh-TW" dirty="0"/>
              <a:t>T-18</a:t>
            </a:r>
            <a:r>
              <a:rPr lang="zh-TW" altLang="en-US" dirty="0"/>
              <a:t>晶片接腳打線圖</a:t>
            </a:r>
          </a:p>
        </p:txBody>
      </p:sp>
      <p:sp>
        <p:nvSpPr>
          <p:cNvPr id="9" name="文字方塊 8">
            <a:extLst>
              <a:ext uri="{FF2B5EF4-FFF2-40B4-BE49-F238E27FC236}">
                <a16:creationId xmlns:a16="http://schemas.microsoft.com/office/drawing/2014/main" id="{4B882158-D5EF-4E7F-A8E0-260F4D0D19A9}"/>
              </a:ext>
            </a:extLst>
          </p:cNvPr>
          <p:cNvSpPr txBox="1"/>
          <p:nvPr/>
        </p:nvSpPr>
        <p:spPr>
          <a:xfrm>
            <a:off x="8786221" y="6083560"/>
            <a:ext cx="1338828" cy="369332"/>
          </a:xfrm>
          <a:prstGeom prst="rect">
            <a:avLst/>
          </a:prstGeom>
          <a:noFill/>
        </p:spPr>
        <p:txBody>
          <a:bodyPr wrap="none" rtlCol="0">
            <a:spAutoFit/>
          </a:bodyPr>
          <a:lstStyle/>
          <a:p>
            <a:r>
              <a:rPr lang="zh-TW" altLang="en-US" dirty="0"/>
              <a:t>預期規格表</a:t>
            </a:r>
          </a:p>
        </p:txBody>
      </p:sp>
      <p:sp>
        <p:nvSpPr>
          <p:cNvPr id="10" name="文字方塊 9">
            <a:extLst>
              <a:ext uri="{FF2B5EF4-FFF2-40B4-BE49-F238E27FC236}">
                <a16:creationId xmlns:a16="http://schemas.microsoft.com/office/drawing/2014/main" id="{A91D43B2-839C-4918-9FBA-0AB35FB5C287}"/>
              </a:ext>
            </a:extLst>
          </p:cNvPr>
          <p:cNvSpPr txBox="1"/>
          <p:nvPr/>
        </p:nvSpPr>
        <p:spPr>
          <a:xfrm>
            <a:off x="8530116" y="4712242"/>
            <a:ext cx="1768754" cy="369332"/>
          </a:xfrm>
          <a:prstGeom prst="rect">
            <a:avLst/>
          </a:prstGeom>
          <a:noFill/>
        </p:spPr>
        <p:txBody>
          <a:bodyPr wrap="none" rtlCol="0">
            <a:spAutoFit/>
          </a:bodyPr>
          <a:lstStyle/>
          <a:p>
            <a:r>
              <a:rPr lang="en-US" altLang="zh-TW" dirty="0"/>
              <a:t>T-18</a:t>
            </a:r>
            <a:r>
              <a:rPr lang="zh-TW" altLang="en-US" dirty="0"/>
              <a:t>晶片照相圖</a:t>
            </a:r>
          </a:p>
        </p:txBody>
      </p:sp>
    </p:spTree>
    <p:extLst>
      <p:ext uri="{BB962C8B-B14F-4D97-AF65-F5344CB8AC3E}">
        <p14:creationId xmlns:p14="http://schemas.microsoft.com/office/powerpoint/2010/main" val="3467950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sp>
        <p:nvSpPr>
          <p:cNvPr id="23" name="矩形 22"/>
          <p:cNvSpPr/>
          <p:nvPr/>
        </p:nvSpPr>
        <p:spPr>
          <a:xfrm>
            <a:off x="3885297" y="4005263"/>
            <a:ext cx="4421403" cy="523220"/>
          </a:xfrm>
          <a:prstGeom prst="rect">
            <a:avLst/>
          </a:prstGeom>
        </p:spPr>
        <p:txBody>
          <a:bodyPr wrap="none">
            <a:spAutoFit/>
          </a:bodyPr>
          <a:lstStyle/>
          <a:p>
            <a:pPr algn="ctr"/>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Thank you for your attention.</a:t>
            </a:r>
          </a:p>
        </p:txBody>
      </p:sp>
      <p:sp>
        <p:nvSpPr>
          <p:cNvPr id="32" name="文本框 31">
            <a:extLst>
              <a:ext uri="{FF2B5EF4-FFF2-40B4-BE49-F238E27FC236}">
                <a16:creationId xmlns:a16="http://schemas.microsoft.com/office/drawing/2014/main" id="{88C59FE2-D937-410B-85AA-96AA917379D0}"/>
              </a:ext>
            </a:extLst>
          </p:cNvPr>
          <p:cNvSpPr txBox="1"/>
          <p:nvPr/>
        </p:nvSpPr>
        <p:spPr>
          <a:xfrm>
            <a:off x="1416048" y="2951651"/>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感謝聆聽</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605442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779487" y="246901"/>
            <a:ext cx="8596668" cy="785247"/>
          </a:xfrm>
        </p:spPr>
        <p:txBody>
          <a:bodyPr>
            <a:normAutofit/>
          </a:bodyPr>
          <a:lstStyle/>
          <a:p>
            <a:r>
              <a:rPr lang="zh-TW" altLang="en-US" sz="4000" dirty="0">
                <a:latin typeface="Times New Roman" panose="02020603050405020304" pitchFamily="18" charset="0"/>
                <a:cs typeface="Times New Roman" panose="02020603050405020304" pitchFamily="18" charset="0"/>
              </a:rPr>
              <a:t>個人簡介</a:t>
            </a:r>
            <a:endParaRPr lang="zh-TW" altLang="en-US" sz="4000" dirty="0"/>
          </a:p>
        </p:txBody>
      </p:sp>
      <p:sp>
        <p:nvSpPr>
          <p:cNvPr id="3" name="內容版面配置區 2">
            <a:extLst>
              <a:ext uri="{FF2B5EF4-FFF2-40B4-BE49-F238E27FC236}">
                <a16:creationId xmlns:a16="http://schemas.microsoft.com/office/drawing/2014/main" id="{BC896DCC-BB78-4C0C-B3EB-9C7E2EF42BB7}"/>
              </a:ext>
            </a:extLst>
          </p:cNvPr>
          <p:cNvSpPr>
            <a:spLocks noGrp="1"/>
          </p:cNvSpPr>
          <p:nvPr>
            <p:ph idx="1"/>
          </p:nvPr>
        </p:nvSpPr>
        <p:spPr>
          <a:xfrm>
            <a:off x="4016280" y="1032148"/>
            <a:ext cx="7651845" cy="5825852"/>
          </a:xfrm>
        </p:spPr>
        <p:txBody>
          <a:bodyPr>
            <a:normAutofit fontScale="92500" lnSpcReduction="10000"/>
          </a:bodyPr>
          <a:lstStyle/>
          <a:p>
            <a:pPr marL="0" indent="0">
              <a:lnSpc>
                <a:spcPct val="160000"/>
              </a:lnSpc>
              <a:buNone/>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姓        名：吳培聖</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0" indent="0">
              <a:lnSpc>
                <a:spcPct val="160000"/>
              </a:lnSpc>
              <a:buNone/>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生        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2001/06/13</a:t>
            </a:r>
          </a:p>
          <a:p>
            <a:pPr marL="0" indent="0">
              <a:lnSpc>
                <a:spcPct val="160000"/>
              </a:lnSpc>
              <a:buNone/>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信        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hlinkClick r:id="rId3"/>
              </a:rPr>
              <a:t>eric451236@gmail.com</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p>
          <a:p>
            <a:pPr marL="0" indent="0">
              <a:lnSpc>
                <a:spcPct val="160000"/>
              </a:lnSpc>
              <a:buNone/>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電        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0972-911-903</a:t>
            </a:r>
          </a:p>
          <a:p>
            <a:pPr marL="0" indent="0">
              <a:lnSpc>
                <a:spcPct val="160000"/>
              </a:lnSpc>
              <a:buNone/>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學</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歷：臺灣科技大學電子工程學系</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0" indent="0">
              <a:lnSpc>
                <a:spcPct val="160000"/>
              </a:lnSpc>
              <a:buNone/>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指導教授：林銘波教授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0" indent="0">
              <a:lnSpc>
                <a:spcPct val="160000"/>
              </a:lnSpc>
              <a:buNone/>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實  驗  室：數位積體電路實驗室</a:t>
            </a:r>
          </a:p>
          <a:p>
            <a:pPr marL="0" indent="0" algn="just">
              <a:lnSpc>
                <a:spcPct val="160000"/>
              </a:lnSpc>
              <a:buNone/>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相關課程：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FPGA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系統設計實務</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數位積體電路分析與設計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、高等計算機演算法</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0" indent="0" algn="just">
              <a:lnSpc>
                <a:spcPct val="160000"/>
              </a:lnSpc>
              <a:buNone/>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高等數位訊號處理</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p>
          <a:p>
            <a:pPr marL="0" indent="0">
              <a:buNone/>
            </a:pPr>
            <a:endParaRPr lang="en-US" altLang="zh-TW"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EF256932-DF92-4B1E-A223-B1F4A30C0595}"/>
              </a:ext>
            </a:extLst>
          </p:cNvPr>
          <p:cNvPicPr>
            <a:picLocks noChangeAspect="1"/>
          </p:cNvPicPr>
          <p:nvPr/>
        </p:nvPicPr>
        <p:blipFill rotWithShape="1">
          <a:blip r:embed="rId4">
            <a:extLst>
              <a:ext uri="{28A0092B-C50C-407E-A947-70E740481C1C}">
                <a14:useLocalDpi xmlns:a14="http://schemas.microsoft.com/office/drawing/2010/main" val="0"/>
              </a:ext>
            </a:extLst>
          </a:blip>
          <a:srcRect l="29709" t="22727" r="26020" b="5264"/>
          <a:stretch/>
        </p:blipFill>
        <p:spPr>
          <a:xfrm>
            <a:off x="1032345" y="1032147"/>
            <a:ext cx="2731078" cy="3054077"/>
          </a:xfrm>
          <a:prstGeom prst="rect">
            <a:avLst/>
          </a:prstGeom>
        </p:spPr>
      </p:pic>
    </p:spTree>
    <p:extLst>
      <p:ext uri="{BB962C8B-B14F-4D97-AF65-F5344CB8AC3E}">
        <p14:creationId xmlns:p14="http://schemas.microsoft.com/office/powerpoint/2010/main" val="3554244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742262" y="350289"/>
            <a:ext cx="8596668" cy="785247"/>
          </a:xfrm>
        </p:spPr>
        <p:txBody>
          <a:bodyPr>
            <a:normAutofit/>
          </a:bodyPr>
          <a:lstStyle/>
          <a:p>
            <a:r>
              <a:rPr lang="zh-TW" altLang="en-US" sz="4000" dirty="0">
                <a:latin typeface="Times New Roman" panose="02020603050405020304" pitchFamily="18" charset="0"/>
                <a:cs typeface="Times New Roman" panose="02020603050405020304" pitchFamily="18" charset="0"/>
              </a:rPr>
              <a:t>專業技能</a:t>
            </a:r>
            <a:endParaRPr lang="zh-TW" altLang="en-US" sz="4000" dirty="0"/>
          </a:p>
        </p:txBody>
      </p:sp>
      <p:sp>
        <p:nvSpPr>
          <p:cNvPr id="5" name="Freeform 13">
            <a:extLst>
              <a:ext uri="{FF2B5EF4-FFF2-40B4-BE49-F238E27FC236}">
                <a16:creationId xmlns:a16="http://schemas.microsoft.com/office/drawing/2014/main" id="{86837C64-0910-4374-A518-A61D4C9A71BB}"/>
              </a:ext>
            </a:extLst>
          </p:cNvPr>
          <p:cNvSpPr>
            <a:spLocks/>
          </p:cNvSpPr>
          <p:nvPr/>
        </p:nvSpPr>
        <p:spPr bwMode="auto">
          <a:xfrm>
            <a:off x="1820763" y="1786777"/>
            <a:ext cx="2110809" cy="612000"/>
          </a:xfrm>
          <a:prstGeom prst="borderCallout3">
            <a:avLst/>
          </a:prstGeom>
          <a:solidFill>
            <a:schemeClr val="bg2"/>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kumimoji="0" lang="zh-CN" altLang="en-US" sz="2000" b="1" i="0" u="none" strike="noStrike" kern="0" cap="none" spc="600" normalizeH="0" noProof="0" dirty="0">
                <a:ln>
                  <a:noFill/>
                </a:ln>
                <a:solidFill>
                  <a:schemeClr val="bg2">
                    <a:lumMod val="50000"/>
                  </a:schemeClr>
                </a:solidFill>
                <a:effectLst/>
                <a:uLnTx/>
                <a:uFillTx/>
                <a:latin typeface="微软雅黑" pitchFamily="34" charset="-122"/>
                <a:ea typeface="微软雅黑" pitchFamily="34" charset="-122"/>
              </a:rPr>
              <a:t>程式語言</a:t>
            </a:r>
          </a:p>
        </p:txBody>
      </p:sp>
      <p:sp>
        <p:nvSpPr>
          <p:cNvPr id="6" name="文字方塊 5">
            <a:extLst>
              <a:ext uri="{FF2B5EF4-FFF2-40B4-BE49-F238E27FC236}">
                <a16:creationId xmlns:a16="http://schemas.microsoft.com/office/drawing/2014/main" id="{0556F7ED-5726-4EC0-BC7A-B82F2F891E81}"/>
              </a:ext>
            </a:extLst>
          </p:cNvPr>
          <p:cNvSpPr txBox="1"/>
          <p:nvPr/>
        </p:nvSpPr>
        <p:spPr>
          <a:xfrm>
            <a:off x="1820763" y="2443861"/>
            <a:ext cx="3298421" cy="1421992"/>
          </a:xfrm>
          <a:prstGeom prst="rect">
            <a:avLst/>
          </a:prstGeom>
          <a:noFill/>
          <a:ln>
            <a:noFill/>
          </a:ln>
        </p:spPr>
        <p:txBody>
          <a:bodyPr wrap="square" rtlCol="0">
            <a:spAutoFit/>
          </a:bodyPr>
          <a:lstStyle/>
          <a:p>
            <a:pPr marL="457200" indent="-457200">
              <a:lnSpc>
                <a:spcPct val="150000"/>
              </a:lnSpc>
              <a:buFont typeface="+mj-lt"/>
              <a:buAutoNum type="arabicPeriod"/>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Verilog</a:t>
            </a:r>
          </a:p>
          <a:p>
            <a:pPr marL="457200" indent="-457200">
              <a:lnSpc>
                <a:spcPct val="150000"/>
              </a:lnSpc>
              <a:buFont typeface="+mj-lt"/>
              <a:buAutoNum type="arabicPeriod"/>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a:t>
            </a:r>
          </a:p>
          <a:p>
            <a:pPr marL="457200" indent="-457200">
              <a:lnSpc>
                <a:spcPct val="150000"/>
              </a:lnSpc>
              <a:buFont typeface="+mj-lt"/>
              <a:buAutoNum type="arabicPeriod"/>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Python</a:t>
            </a:r>
          </a:p>
        </p:txBody>
      </p:sp>
      <p:sp>
        <p:nvSpPr>
          <p:cNvPr id="8" name="文字方塊 7">
            <a:extLst>
              <a:ext uri="{FF2B5EF4-FFF2-40B4-BE49-F238E27FC236}">
                <a16:creationId xmlns:a16="http://schemas.microsoft.com/office/drawing/2014/main" id="{743757BA-C30A-4D96-AB77-C17740A533F7}"/>
              </a:ext>
            </a:extLst>
          </p:cNvPr>
          <p:cNvSpPr txBox="1"/>
          <p:nvPr/>
        </p:nvSpPr>
        <p:spPr>
          <a:xfrm>
            <a:off x="4768116" y="2443861"/>
            <a:ext cx="2655768" cy="2345322"/>
          </a:xfrm>
          <a:prstGeom prst="rect">
            <a:avLst/>
          </a:prstGeom>
          <a:noFill/>
        </p:spPr>
        <p:txBody>
          <a:bodyPr wrap="square">
            <a:spAutoFit/>
          </a:bodyPr>
          <a:lstStyle/>
          <a:p>
            <a:pPr marL="546100" lvl="1" indent="-457200">
              <a:lnSpc>
                <a:spcPct val="150000"/>
              </a:lnSpc>
              <a:buFont typeface="+mj-lt"/>
              <a:buAutoNum type="arabicPeriod"/>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Design Compiler</a:t>
            </a:r>
          </a:p>
          <a:p>
            <a:pPr marL="546100" lvl="1" indent="-457200">
              <a:lnSpc>
                <a:spcPct val="150000"/>
              </a:lnSpc>
              <a:buFont typeface="+mj-lt"/>
              <a:buAutoNum type="arabicPeriod"/>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IC Compiler</a:t>
            </a:r>
          </a:p>
          <a:p>
            <a:pPr marL="546100" lvl="1" indent="-457200">
              <a:lnSpc>
                <a:spcPct val="150000"/>
              </a:lnSpc>
              <a:buFont typeface="+mj-lt"/>
              <a:buAutoNum type="arabicPeriod"/>
            </a:pP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Vivado</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546100" lvl="1" indent="-457200">
              <a:lnSpc>
                <a:spcPct val="150000"/>
              </a:lnSpc>
              <a:buFont typeface="+mj-lt"/>
              <a:buAutoNum type="arabicPeriod"/>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Xilinx ISE</a:t>
            </a:r>
          </a:p>
          <a:p>
            <a:pPr marL="546100" lvl="1" indent="-457200">
              <a:lnSpc>
                <a:spcPct val="150000"/>
              </a:lnSpc>
              <a:buFont typeface="+mj-lt"/>
              <a:buAutoNum type="arabicPeriod"/>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NC-Verilog</a:t>
            </a:r>
          </a:p>
        </p:txBody>
      </p:sp>
      <p:sp>
        <p:nvSpPr>
          <p:cNvPr id="9" name="文字方塊 8">
            <a:extLst>
              <a:ext uri="{FF2B5EF4-FFF2-40B4-BE49-F238E27FC236}">
                <a16:creationId xmlns:a16="http://schemas.microsoft.com/office/drawing/2014/main" id="{E4E8DC11-F464-486D-B713-78D435B4129C}"/>
              </a:ext>
            </a:extLst>
          </p:cNvPr>
          <p:cNvSpPr txBox="1"/>
          <p:nvPr/>
        </p:nvSpPr>
        <p:spPr>
          <a:xfrm>
            <a:off x="8409963" y="2446576"/>
            <a:ext cx="2655768" cy="553998"/>
          </a:xfrm>
          <a:prstGeom prst="rect">
            <a:avLst/>
          </a:prstGeom>
          <a:noFill/>
        </p:spPr>
        <p:txBody>
          <a:bodyPr wrap="square">
            <a:spAutoFit/>
          </a:bodyPr>
          <a:lstStyle/>
          <a:p>
            <a:pPr marL="457200" indent="-457200" fontAlgn="ctr">
              <a:lnSpc>
                <a:spcPct val="150000"/>
              </a:lnSpc>
              <a:buFont typeface="+mj-lt"/>
              <a:buAutoNum type="arabicPeriod"/>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TOEIC </a:t>
            </a: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880</a:t>
            </a:r>
            <a:endParaRPr lang="zh-TW" altLang="en-US" sz="1800" b="1" dirty="0">
              <a:solidFill>
                <a:schemeClr val="tx1"/>
              </a:solidFill>
            </a:endParaRPr>
          </a:p>
        </p:txBody>
      </p:sp>
      <p:sp>
        <p:nvSpPr>
          <p:cNvPr id="10" name="Freeform 13">
            <a:extLst>
              <a:ext uri="{FF2B5EF4-FFF2-40B4-BE49-F238E27FC236}">
                <a16:creationId xmlns:a16="http://schemas.microsoft.com/office/drawing/2014/main" id="{68ED0BA9-67EC-49C6-87E1-5707B8D3ED36}"/>
              </a:ext>
            </a:extLst>
          </p:cNvPr>
          <p:cNvSpPr>
            <a:spLocks/>
          </p:cNvSpPr>
          <p:nvPr/>
        </p:nvSpPr>
        <p:spPr bwMode="auto">
          <a:xfrm>
            <a:off x="5040596" y="1786777"/>
            <a:ext cx="2110808" cy="612000"/>
          </a:xfrm>
          <a:prstGeom prst="borderCallout3">
            <a:avLst/>
          </a:prstGeom>
          <a:solidFill>
            <a:schemeClr val="bg2"/>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dirty="0">
                <a:solidFill>
                  <a:schemeClr val="bg2">
                    <a:lumMod val="50000"/>
                  </a:schemeClr>
                </a:solidFill>
                <a:latin typeface="微软雅黑" pitchFamily="34" charset="-122"/>
                <a:ea typeface="微软雅黑" pitchFamily="34" charset="-122"/>
              </a:rPr>
              <a:t>使用工具</a:t>
            </a:r>
            <a:endParaRPr kumimoji="0" lang="zh-CN" altLang="en-US" sz="2000" b="1" i="0" u="none" strike="noStrike" kern="0" cap="none" spc="600" normalizeH="0" noProof="0" dirty="0">
              <a:ln>
                <a:noFill/>
              </a:ln>
              <a:solidFill>
                <a:schemeClr val="bg2">
                  <a:lumMod val="50000"/>
                </a:schemeClr>
              </a:solidFill>
              <a:effectLst/>
              <a:uLnTx/>
              <a:uFillTx/>
              <a:latin typeface="微软雅黑" pitchFamily="34" charset="-122"/>
              <a:ea typeface="微软雅黑" pitchFamily="34" charset="-122"/>
            </a:endParaRPr>
          </a:p>
        </p:txBody>
      </p:sp>
      <p:sp>
        <p:nvSpPr>
          <p:cNvPr id="11" name="Freeform 13">
            <a:extLst>
              <a:ext uri="{FF2B5EF4-FFF2-40B4-BE49-F238E27FC236}">
                <a16:creationId xmlns:a16="http://schemas.microsoft.com/office/drawing/2014/main" id="{A61CD1DC-5526-4A38-880C-DA2DD198EF89}"/>
              </a:ext>
            </a:extLst>
          </p:cNvPr>
          <p:cNvSpPr>
            <a:spLocks/>
          </p:cNvSpPr>
          <p:nvPr/>
        </p:nvSpPr>
        <p:spPr bwMode="auto">
          <a:xfrm>
            <a:off x="8409962" y="1786777"/>
            <a:ext cx="2110807" cy="612000"/>
          </a:xfrm>
          <a:prstGeom prst="borderCallout3">
            <a:avLst/>
          </a:prstGeom>
          <a:solidFill>
            <a:schemeClr val="bg2"/>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noProof="0" dirty="0">
                <a:solidFill>
                  <a:schemeClr val="bg2">
                    <a:lumMod val="50000"/>
                  </a:schemeClr>
                </a:solidFill>
                <a:latin typeface="微软雅黑" pitchFamily="34" charset="-122"/>
                <a:ea typeface="微软雅黑" pitchFamily="34" charset="-122"/>
              </a:rPr>
              <a:t>英文能力</a:t>
            </a:r>
            <a:endParaRPr kumimoji="0" lang="zh-CN" altLang="en-US" sz="2000" b="1" i="0" u="none" strike="noStrike" kern="0" cap="none" spc="600" normalizeH="0" noProof="0" dirty="0">
              <a:ln>
                <a:noFill/>
              </a:ln>
              <a:solidFill>
                <a:schemeClr val="bg2">
                  <a:lumMod val="50000"/>
                </a:scheme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55654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9" grpId="0"/>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750879" y="313208"/>
            <a:ext cx="8596668" cy="785247"/>
          </a:xfrm>
        </p:spPr>
        <p:txBody>
          <a:bodyPr>
            <a:normAutofit/>
          </a:bodyPr>
          <a:lstStyle/>
          <a:p>
            <a:r>
              <a:rPr lang="zh-TW" altLang="en-US" sz="4000" dirty="0"/>
              <a:t>相關證書</a:t>
            </a:r>
          </a:p>
        </p:txBody>
      </p:sp>
      <p:pic>
        <p:nvPicPr>
          <p:cNvPr id="4" name="圖片 3">
            <a:extLst>
              <a:ext uri="{FF2B5EF4-FFF2-40B4-BE49-F238E27FC236}">
                <a16:creationId xmlns:a16="http://schemas.microsoft.com/office/drawing/2014/main" id="{5BAB4720-E6B9-4196-820A-371CC1509D3B}"/>
              </a:ext>
            </a:extLst>
          </p:cNvPr>
          <p:cNvPicPr>
            <a:picLocks noChangeAspect="1"/>
          </p:cNvPicPr>
          <p:nvPr/>
        </p:nvPicPr>
        <p:blipFill rotWithShape="1">
          <a:blip r:embed="rId3">
            <a:extLst>
              <a:ext uri="{28A0092B-C50C-407E-A947-70E740481C1C}">
                <a14:useLocalDpi xmlns:a14="http://schemas.microsoft.com/office/drawing/2010/main" val="0"/>
              </a:ext>
            </a:extLst>
          </a:blip>
          <a:srcRect l="8607" t="9007" r="9750" b="7941"/>
          <a:stretch/>
        </p:blipFill>
        <p:spPr>
          <a:xfrm>
            <a:off x="1394151" y="1146080"/>
            <a:ext cx="3314700" cy="4838700"/>
          </a:xfrm>
          <a:prstGeom prst="rect">
            <a:avLst/>
          </a:prstGeom>
        </p:spPr>
      </p:pic>
      <p:pic>
        <p:nvPicPr>
          <p:cNvPr id="12" name="圖片 11">
            <a:extLst>
              <a:ext uri="{FF2B5EF4-FFF2-40B4-BE49-F238E27FC236}">
                <a16:creationId xmlns:a16="http://schemas.microsoft.com/office/drawing/2014/main" id="{4144BFE2-2328-4679-B791-B0D6AAD6AA63}"/>
              </a:ext>
            </a:extLst>
          </p:cNvPr>
          <p:cNvPicPr>
            <a:picLocks noChangeAspect="1"/>
          </p:cNvPicPr>
          <p:nvPr/>
        </p:nvPicPr>
        <p:blipFill rotWithShape="1">
          <a:blip r:embed="rId4">
            <a:extLst>
              <a:ext uri="{28A0092B-C50C-407E-A947-70E740481C1C}">
                <a14:useLocalDpi xmlns:a14="http://schemas.microsoft.com/office/drawing/2010/main" val="0"/>
              </a:ext>
            </a:extLst>
          </a:blip>
          <a:srcRect l="10450" t="10382" r="9961" b="8358"/>
          <a:stretch/>
        </p:blipFill>
        <p:spPr>
          <a:xfrm>
            <a:off x="4832387" y="1146080"/>
            <a:ext cx="3314700" cy="4743450"/>
          </a:xfrm>
          <a:prstGeom prst="rect">
            <a:avLst/>
          </a:prstGeom>
        </p:spPr>
      </p:pic>
      <p:pic>
        <p:nvPicPr>
          <p:cNvPr id="14" name="圖片 13">
            <a:extLst>
              <a:ext uri="{FF2B5EF4-FFF2-40B4-BE49-F238E27FC236}">
                <a16:creationId xmlns:a16="http://schemas.microsoft.com/office/drawing/2014/main" id="{0B0B62BE-906C-46F6-99F5-467367A4DECF}"/>
              </a:ext>
            </a:extLst>
          </p:cNvPr>
          <p:cNvPicPr>
            <a:picLocks noChangeAspect="1"/>
          </p:cNvPicPr>
          <p:nvPr/>
        </p:nvPicPr>
        <p:blipFill rotWithShape="1">
          <a:blip r:embed="rId5">
            <a:extLst>
              <a:ext uri="{28A0092B-C50C-407E-A947-70E740481C1C}">
                <a14:useLocalDpi xmlns:a14="http://schemas.microsoft.com/office/drawing/2010/main" val="0"/>
              </a:ext>
            </a:extLst>
          </a:blip>
          <a:srcRect l="5721" t="1658" r="4101" b="2435"/>
          <a:stretch/>
        </p:blipFill>
        <p:spPr>
          <a:xfrm>
            <a:off x="8270624" y="1098455"/>
            <a:ext cx="3170497" cy="4838700"/>
          </a:xfrm>
          <a:prstGeom prst="rect">
            <a:avLst/>
          </a:prstGeom>
        </p:spPr>
      </p:pic>
      <p:sp>
        <p:nvSpPr>
          <p:cNvPr id="15" name="文字方塊 14">
            <a:extLst>
              <a:ext uri="{FF2B5EF4-FFF2-40B4-BE49-F238E27FC236}">
                <a16:creationId xmlns:a16="http://schemas.microsoft.com/office/drawing/2014/main" id="{727F63C9-99E1-4218-A6F4-6DB264980A96}"/>
              </a:ext>
            </a:extLst>
          </p:cNvPr>
          <p:cNvSpPr txBox="1"/>
          <p:nvPr/>
        </p:nvSpPr>
        <p:spPr>
          <a:xfrm>
            <a:off x="2332394" y="6068444"/>
            <a:ext cx="1438214" cy="369332"/>
          </a:xfrm>
          <a:prstGeom prst="rect">
            <a:avLst/>
          </a:prstGeom>
          <a:noFill/>
        </p:spPr>
        <p:txBody>
          <a:bodyPr wrap="none" rtlCol="0">
            <a:spAutoFit/>
          </a:bodyPr>
          <a:lstStyle/>
          <a:p>
            <a:r>
              <a:rPr lang="en-US" altLang="zh-TW" dirty="0"/>
              <a:t>TSRI</a:t>
            </a:r>
            <a:r>
              <a:rPr lang="zh-TW" altLang="en-US" dirty="0"/>
              <a:t> </a:t>
            </a:r>
            <a:r>
              <a:rPr lang="en-US" altLang="zh-TW" dirty="0"/>
              <a:t>DC</a:t>
            </a:r>
            <a:r>
              <a:rPr lang="zh-TW" altLang="en-US" dirty="0"/>
              <a:t>證書</a:t>
            </a:r>
          </a:p>
        </p:txBody>
      </p:sp>
      <p:sp>
        <p:nvSpPr>
          <p:cNvPr id="17" name="文字方塊 16">
            <a:extLst>
              <a:ext uri="{FF2B5EF4-FFF2-40B4-BE49-F238E27FC236}">
                <a16:creationId xmlns:a16="http://schemas.microsoft.com/office/drawing/2014/main" id="{25BAD3BC-F6EC-4297-BE1D-FAA213E95896}"/>
              </a:ext>
            </a:extLst>
          </p:cNvPr>
          <p:cNvSpPr txBox="1"/>
          <p:nvPr/>
        </p:nvSpPr>
        <p:spPr>
          <a:xfrm>
            <a:off x="5799145" y="6068444"/>
            <a:ext cx="1633856" cy="369332"/>
          </a:xfrm>
          <a:prstGeom prst="rect">
            <a:avLst/>
          </a:prstGeom>
          <a:noFill/>
        </p:spPr>
        <p:txBody>
          <a:bodyPr wrap="square">
            <a:spAutoFit/>
          </a:bodyPr>
          <a:lstStyle/>
          <a:p>
            <a:r>
              <a:rPr lang="en-US" altLang="zh-TW" dirty="0"/>
              <a:t>TSRI</a:t>
            </a:r>
            <a:r>
              <a:rPr lang="zh-TW" altLang="en-US" dirty="0"/>
              <a:t> </a:t>
            </a:r>
            <a:r>
              <a:rPr lang="en-US" altLang="zh-TW" dirty="0"/>
              <a:t>ICC</a:t>
            </a:r>
            <a:r>
              <a:rPr lang="zh-TW" altLang="en-US" dirty="0"/>
              <a:t>證書</a:t>
            </a:r>
          </a:p>
        </p:txBody>
      </p:sp>
      <p:sp>
        <p:nvSpPr>
          <p:cNvPr id="19" name="文字方塊 18">
            <a:extLst>
              <a:ext uri="{FF2B5EF4-FFF2-40B4-BE49-F238E27FC236}">
                <a16:creationId xmlns:a16="http://schemas.microsoft.com/office/drawing/2014/main" id="{8036F577-51BD-4E84-9983-D8BFF6E64D84}"/>
              </a:ext>
            </a:extLst>
          </p:cNvPr>
          <p:cNvSpPr txBox="1"/>
          <p:nvPr/>
        </p:nvSpPr>
        <p:spPr>
          <a:xfrm>
            <a:off x="9155640" y="6068444"/>
            <a:ext cx="1400463" cy="369332"/>
          </a:xfrm>
          <a:prstGeom prst="rect">
            <a:avLst/>
          </a:prstGeom>
          <a:noFill/>
        </p:spPr>
        <p:txBody>
          <a:bodyPr wrap="square">
            <a:spAutoFit/>
          </a:bodyPr>
          <a:lstStyle/>
          <a:p>
            <a:r>
              <a:rPr lang="zh-TW" altLang="en-US" dirty="0"/>
              <a:t>多益成績單</a:t>
            </a:r>
          </a:p>
        </p:txBody>
      </p:sp>
    </p:spTree>
    <p:extLst>
      <p:ext uri="{BB962C8B-B14F-4D97-AF65-F5344CB8AC3E}">
        <p14:creationId xmlns:p14="http://schemas.microsoft.com/office/powerpoint/2010/main" val="1391108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841229" y="2721114"/>
            <a:ext cx="7937513" cy="707886"/>
          </a:xfrm>
          <a:prstGeom prst="rect">
            <a:avLst/>
          </a:prstGeom>
        </p:spPr>
        <p:txBody>
          <a:bodyPr wrap="square" rtlCol="0">
            <a:spAutoFit/>
          </a:bodyPr>
          <a:lstStyle/>
          <a:p>
            <a:pPr algn="ctr"/>
            <a:r>
              <a:rPr lang="zh-TW" altLang="en-US" sz="4000" dirty="0">
                <a:solidFill>
                  <a:schemeClr val="bg2">
                    <a:lumMod val="50000"/>
                  </a:schemeClr>
                </a:solidFill>
                <a:latin typeface="Times New Roman" panose="02020603050405020304" pitchFamily="18" charset="0"/>
                <a:ea typeface="微軟正黑體" panose="020B0604030504040204" pitchFamily="34" charset="-120"/>
                <a:cs typeface="Times New Roman" panose="02020603050405020304" pitchFamily="18" charset="0"/>
              </a:rPr>
              <a:t>教育性晶片下線經驗</a:t>
            </a:r>
            <a:endParaRPr lang="zh-CN" altLang="en-US" sz="4000" dirty="0">
              <a:solidFill>
                <a:schemeClr val="bg2">
                  <a:lumMod val="50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文本框 3"/>
          <p:cNvSpPr txBox="1"/>
          <p:nvPr/>
        </p:nvSpPr>
        <p:spPr>
          <a:xfrm>
            <a:off x="2127243" y="2524557"/>
            <a:ext cx="1605651" cy="1107996"/>
          </a:xfrm>
          <a:prstGeom prst="rect">
            <a:avLst/>
          </a:prstGeom>
        </p:spPr>
        <p:txBody>
          <a:bodyPr wrap="square" rtlCol="0">
            <a:spAutoFit/>
          </a:bodyPr>
          <a:lstStyle/>
          <a:p>
            <a:pPr algn="ctr"/>
            <a:r>
              <a:rPr lang="en-US" altLang="zh-CN" sz="6600" dirty="0">
                <a:solidFill>
                  <a:schemeClr val="bg2">
                    <a:lumMod val="50000"/>
                  </a:schemeClr>
                </a:solidFill>
                <a:latin typeface="汉仪丫丫体简" panose="02010604000101010101" pitchFamily="2" charset="-122"/>
                <a:ea typeface="汉仪丫丫体简" panose="02010604000101010101" pitchFamily="2" charset="-122"/>
              </a:rPr>
              <a:t>02</a:t>
            </a:r>
            <a:endParaRPr lang="zh-CN" altLang="en-US" sz="5400" dirty="0">
              <a:solidFill>
                <a:schemeClr val="bg2">
                  <a:lumMod val="50000"/>
                </a:schemeClr>
              </a:solidFill>
              <a:latin typeface="汉仪丫丫体简" panose="02010604000101010101" pitchFamily="2" charset="-122"/>
              <a:ea typeface="汉仪丫丫体简" panose="02010604000101010101" pitchFamily="2" charset="-122"/>
            </a:endParaRPr>
          </a:p>
        </p:txBody>
      </p:sp>
    </p:spTree>
    <p:extLst>
      <p:ext uri="{BB962C8B-B14F-4D97-AF65-F5344CB8AC3E}">
        <p14:creationId xmlns:p14="http://schemas.microsoft.com/office/powerpoint/2010/main" val="447008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658283" y="554566"/>
            <a:ext cx="8596668" cy="785247"/>
          </a:xfrm>
        </p:spPr>
        <p:txBody>
          <a:bodyPr>
            <a:normAutofit fontScale="90000"/>
          </a:bodyPr>
          <a:lstStyle/>
          <a:p>
            <a:r>
              <a:rPr lang="zh-TW" altLang="en-US" dirty="0"/>
              <a:t>對稱式與非對稱式密碼學</a:t>
            </a:r>
            <a:br>
              <a:rPr lang="en-US" altLang="zh-TW" dirty="0"/>
            </a:br>
            <a:endParaRPr lang="zh-TW" altLang="en-US" dirty="0"/>
          </a:p>
        </p:txBody>
      </p:sp>
      <p:sp>
        <p:nvSpPr>
          <p:cNvPr id="3" name="內容版面配置區 2">
            <a:extLst>
              <a:ext uri="{FF2B5EF4-FFF2-40B4-BE49-F238E27FC236}">
                <a16:creationId xmlns:a16="http://schemas.microsoft.com/office/drawing/2014/main" id="{BC896DCC-BB78-4C0C-B3EB-9C7E2EF42BB7}"/>
              </a:ext>
            </a:extLst>
          </p:cNvPr>
          <p:cNvSpPr>
            <a:spLocks noGrp="1"/>
          </p:cNvSpPr>
          <p:nvPr>
            <p:ph idx="1"/>
          </p:nvPr>
        </p:nvSpPr>
        <p:spPr>
          <a:xfrm>
            <a:off x="1410758" y="1579830"/>
            <a:ext cx="10781242" cy="5214293"/>
          </a:xfrm>
        </p:spPr>
        <p:txBody>
          <a:bodyPr/>
          <a:lstStyle/>
          <a:p>
            <a:r>
              <a:rPr lang="zh-TW" altLang="en-US" sz="2000" dirty="0"/>
              <a:t>在密碼學中，根據加、解密是否共用同一把金鑰</a:t>
            </a:r>
            <a:r>
              <a:rPr lang="en-US" altLang="zh-TW" sz="2000" dirty="0"/>
              <a:t>(Key)</a:t>
            </a:r>
            <a:r>
              <a:rPr lang="zh-TW" altLang="en-US" sz="2000" dirty="0"/>
              <a:t>，可以區分為以下兩種密碼系統。</a:t>
            </a:r>
            <a:endParaRPr lang="en-US" altLang="zh-TW" sz="2000" dirty="0"/>
          </a:p>
          <a:p>
            <a:r>
              <a:rPr lang="zh-TW" altLang="en-US" sz="2000" dirty="0"/>
              <a:t>對稱式密碼學</a:t>
            </a:r>
            <a:r>
              <a:rPr lang="en-US" altLang="zh-TW" sz="2000" dirty="0"/>
              <a:t>:</a:t>
            </a:r>
          </a:p>
          <a:p>
            <a:endParaRPr lang="en-US" altLang="zh-TW" dirty="0"/>
          </a:p>
          <a:p>
            <a:endParaRPr lang="en-US" altLang="zh-TW" dirty="0"/>
          </a:p>
          <a:p>
            <a:endParaRPr lang="en-US" altLang="zh-TW" dirty="0"/>
          </a:p>
          <a:p>
            <a:endParaRPr lang="en-US" altLang="zh-TW" dirty="0"/>
          </a:p>
          <a:p>
            <a:r>
              <a:rPr lang="zh-TW" altLang="en-US" dirty="0"/>
              <a:t>非對稱式密碼學</a:t>
            </a:r>
            <a:r>
              <a:rPr lang="en-US" altLang="zh-TW" dirty="0"/>
              <a:t>:</a:t>
            </a:r>
          </a:p>
          <a:p>
            <a:endParaRPr lang="en-US" altLang="zh-TW" dirty="0"/>
          </a:p>
        </p:txBody>
      </p:sp>
      <p:pic>
        <p:nvPicPr>
          <p:cNvPr id="11" name="圖片 10">
            <a:extLst>
              <a:ext uri="{FF2B5EF4-FFF2-40B4-BE49-F238E27FC236}">
                <a16:creationId xmlns:a16="http://schemas.microsoft.com/office/drawing/2014/main" id="{749F3A91-82A2-433C-AFDD-2C60E9CBE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552" y="2435348"/>
            <a:ext cx="7803647" cy="1523789"/>
          </a:xfrm>
          <a:prstGeom prst="rect">
            <a:avLst/>
          </a:prstGeom>
        </p:spPr>
      </p:pic>
      <p:pic>
        <p:nvPicPr>
          <p:cNvPr id="13" name="圖片 12">
            <a:extLst>
              <a:ext uri="{FF2B5EF4-FFF2-40B4-BE49-F238E27FC236}">
                <a16:creationId xmlns:a16="http://schemas.microsoft.com/office/drawing/2014/main" id="{BB2BFB03-CFDF-4828-AE22-EB8AE7A8D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9552" y="4814654"/>
            <a:ext cx="7803647" cy="1600748"/>
          </a:xfrm>
          <a:prstGeom prst="rect">
            <a:avLst/>
          </a:prstGeom>
        </p:spPr>
      </p:pic>
    </p:spTree>
    <p:extLst>
      <p:ext uri="{BB962C8B-B14F-4D97-AF65-F5344CB8AC3E}">
        <p14:creationId xmlns:p14="http://schemas.microsoft.com/office/powerpoint/2010/main" val="320801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EFD5A-0321-48C6-B50B-3D03427F47AC}"/>
              </a:ext>
            </a:extLst>
          </p:cNvPr>
          <p:cNvSpPr>
            <a:spLocks noGrp="1"/>
          </p:cNvSpPr>
          <p:nvPr>
            <p:ph type="title"/>
          </p:nvPr>
        </p:nvSpPr>
        <p:spPr>
          <a:xfrm>
            <a:off x="715434" y="503899"/>
            <a:ext cx="8596668" cy="785247"/>
          </a:xfrm>
        </p:spPr>
        <p:txBody>
          <a:bodyPr>
            <a:normAutofit/>
          </a:bodyPr>
          <a:lstStyle/>
          <a:p>
            <a:r>
              <a:rPr lang="en-US" altLang="zh-TW" sz="4000" dirty="0">
                <a:latin typeface="Times New Roman" panose="02020603050405020304" pitchFamily="18" charset="0"/>
                <a:cs typeface="Times New Roman" panose="02020603050405020304" pitchFamily="18" charset="0"/>
              </a:rPr>
              <a:t>AES</a:t>
            </a:r>
            <a:r>
              <a:rPr lang="zh-TW" altLang="en-US" sz="4000" dirty="0"/>
              <a:t>演算法</a:t>
            </a:r>
          </a:p>
        </p:txBody>
      </p:sp>
      <p:sp>
        <p:nvSpPr>
          <p:cNvPr id="3" name="內容版面配置區 2">
            <a:extLst>
              <a:ext uri="{FF2B5EF4-FFF2-40B4-BE49-F238E27FC236}">
                <a16:creationId xmlns:a16="http://schemas.microsoft.com/office/drawing/2014/main" id="{BC896DCC-BB78-4C0C-B3EB-9C7E2EF42BB7}"/>
              </a:ext>
            </a:extLst>
          </p:cNvPr>
          <p:cNvSpPr>
            <a:spLocks noGrp="1"/>
          </p:cNvSpPr>
          <p:nvPr>
            <p:ph idx="1"/>
          </p:nvPr>
        </p:nvSpPr>
        <p:spPr>
          <a:xfrm>
            <a:off x="1105958" y="1447023"/>
            <a:ext cx="10857441" cy="5344302"/>
          </a:xfrm>
        </p:spPr>
        <p:txBody>
          <a:bodyPr>
            <a:normAutofit/>
          </a:bodyPr>
          <a:lstStyle/>
          <a:p>
            <a:r>
              <a:rPr lang="en-US" altLang="zh-TW" sz="2000" dirty="0">
                <a:latin typeface="Times New Roman" panose="02020603050405020304" pitchFamily="18" charset="0"/>
                <a:cs typeface="Times New Roman" panose="02020603050405020304" pitchFamily="18" charset="0"/>
              </a:rPr>
              <a:t>AES(Advanced Encryption Standard)</a:t>
            </a:r>
            <a:r>
              <a:rPr lang="zh-TW" altLang="en-US" sz="2000" dirty="0"/>
              <a:t>也稱為</a:t>
            </a:r>
            <a:r>
              <a:rPr lang="en-US" altLang="zh-TW" sz="2000" dirty="0" err="1">
                <a:latin typeface="Times New Roman" panose="02020603050405020304" pitchFamily="18" charset="0"/>
                <a:cs typeface="Times New Roman" panose="02020603050405020304" pitchFamily="18" charset="0"/>
              </a:rPr>
              <a:t>Rijndal</a:t>
            </a:r>
            <a:r>
              <a:rPr lang="zh-TW" altLang="en-US" sz="2000" dirty="0"/>
              <a:t>演算法，由</a:t>
            </a:r>
            <a:r>
              <a:rPr lang="en-US" altLang="zh-TW" sz="2000" dirty="0">
                <a:latin typeface="Times New Roman" panose="02020603050405020304" pitchFamily="18" charset="0"/>
                <a:cs typeface="Times New Roman" panose="02020603050405020304" pitchFamily="18" charset="0"/>
              </a:rPr>
              <a:t>Joan Daemen</a:t>
            </a:r>
            <a:r>
              <a:rPr lang="zh-TW" altLang="en-US" sz="2000" dirty="0"/>
              <a:t>與</a:t>
            </a:r>
            <a:r>
              <a:rPr lang="en-US" altLang="zh-TW" sz="2000" dirty="0">
                <a:latin typeface="Times New Roman" panose="02020603050405020304" pitchFamily="18" charset="0"/>
                <a:cs typeface="Times New Roman" panose="02020603050405020304" pitchFamily="18" charset="0"/>
              </a:rPr>
              <a:t>Vincent </a:t>
            </a:r>
            <a:r>
              <a:rPr lang="en-US" altLang="zh-TW" sz="2000" dirty="0" err="1">
                <a:latin typeface="Times New Roman" panose="02020603050405020304" pitchFamily="18" charset="0"/>
                <a:cs typeface="Times New Roman" panose="02020603050405020304" pitchFamily="18" charset="0"/>
              </a:rPr>
              <a:t>Rijmen</a:t>
            </a:r>
            <a:r>
              <a:rPr lang="zh-TW" altLang="en-US" sz="2000" dirty="0"/>
              <a:t>共同設計，並在</a:t>
            </a:r>
            <a:r>
              <a:rPr lang="en-US" altLang="zh-TW" sz="2000" dirty="0">
                <a:latin typeface="Times New Roman" panose="02020603050405020304" pitchFamily="18" charset="0"/>
                <a:cs typeface="Times New Roman" panose="02020603050405020304" pitchFamily="18" charset="0"/>
              </a:rPr>
              <a:t>2001</a:t>
            </a:r>
            <a:r>
              <a:rPr lang="zh-TW" altLang="en-US" sz="2000" dirty="0"/>
              <a:t>年由</a:t>
            </a:r>
            <a:r>
              <a:rPr lang="en-US" altLang="zh-TW" sz="2000" dirty="0">
                <a:latin typeface="Times New Roman" panose="02020603050405020304" pitchFamily="18" charset="0"/>
                <a:cs typeface="Times New Roman" panose="02020603050405020304" pitchFamily="18" charset="0"/>
              </a:rPr>
              <a:t>NIST</a:t>
            </a:r>
            <a:r>
              <a:rPr lang="zh-TW" altLang="en-US" sz="2000" dirty="0"/>
              <a:t>發布。</a:t>
            </a:r>
            <a:endParaRPr lang="en-US" altLang="zh-TW"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BA4F635E-EC2D-4257-A3FC-89BA51DCD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8588" y="2195780"/>
            <a:ext cx="4131152" cy="4348580"/>
          </a:xfrm>
          <a:prstGeom prst="rect">
            <a:avLst/>
          </a:prstGeom>
        </p:spPr>
      </p:pic>
      <p:graphicFrame>
        <p:nvGraphicFramePr>
          <p:cNvPr id="6" name="表格 6">
            <a:extLst>
              <a:ext uri="{FF2B5EF4-FFF2-40B4-BE49-F238E27FC236}">
                <a16:creationId xmlns:a16="http://schemas.microsoft.com/office/drawing/2014/main" id="{5D9F909A-51E9-4FEA-8C60-41BD015E6114}"/>
              </a:ext>
            </a:extLst>
          </p:cNvPr>
          <p:cNvGraphicFramePr>
            <a:graphicFrameLocks noGrp="1"/>
          </p:cNvGraphicFramePr>
          <p:nvPr>
            <p:extLst>
              <p:ext uri="{D42A27DB-BD31-4B8C-83A1-F6EECF244321}">
                <p14:modId xmlns:p14="http://schemas.microsoft.com/office/powerpoint/2010/main" val="3929802315"/>
              </p:ext>
            </p:extLst>
          </p:nvPr>
        </p:nvGraphicFramePr>
        <p:xfrm>
          <a:off x="7662370" y="3638550"/>
          <a:ext cx="2512382" cy="1463040"/>
        </p:xfrm>
        <a:graphic>
          <a:graphicData uri="http://schemas.openxmlformats.org/drawingml/2006/table">
            <a:tbl>
              <a:tblPr firstRow="1" bandRow="1">
                <a:tableStyleId>{5C22544A-7EE6-4342-B048-85BDC9FD1C3A}</a:tableStyleId>
              </a:tblPr>
              <a:tblGrid>
                <a:gridCol w="1256191">
                  <a:extLst>
                    <a:ext uri="{9D8B030D-6E8A-4147-A177-3AD203B41FA5}">
                      <a16:colId xmlns:a16="http://schemas.microsoft.com/office/drawing/2014/main" val="4275722893"/>
                    </a:ext>
                  </a:extLst>
                </a:gridCol>
                <a:gridCol w="1256191">
                  <a:extLst>
                    <a:ext uri="{9D8B030D-6E8A-4147-A177-3AD203B41FA5}">
                      <a16:colId xmlns:a16="http://schemas.microsoft.com/office/drawing/2014/main" val="419680318"/>
                    </a:ext>
                  </a:extLst>
                </a:gridCol>
              </a:tblGrid>
              <a:tr h="345083">
                <a:tc>
                  <a:txBody>
                    <a:bodyPr/>
                    <a:lstStyle/>
                    <a:p>
                      <a:pPr algn="ctr"/>
                      <a:r>
                        <a:rPr lang="en-US" altLang="zh-TW" dirty="0"/>
                        <a:t>Nr</a:t>
                      </a:r>
                      <a:endParaRPr lang="zh-TW" altLang="en-US" dirty="0"/>
                    </a:p>
                  </a:txBody>
                  <a:tcPr/>
                </a:tc>
                <a:tc>
                  <a:txBody>
                    <a:bodyPr/>
                    <a:lstStyle/>
                    <a:p>
                      <a:pPr algn="ctr"/>
                      <a:r>
                        <a:rPr lang="en-US" altLang="zh-TW" dirty="0"/>
                        <a:t>Key size</a:t>
                      </a:r>
                      <a:endParaRPr lang="zh-TW" altLang="en-US" dirty="0"/>
                    </a:p>
                  </a:txBody>
                  <a:tcPr/>
                </a:tc>
                <a:extLst>
                  <a:ext uri="{0D108BD9-81ED-4DB2-BD59-A6C34878D82A}">
                    <a16:rowId xmlns:a16="http://schemas.microsoft.com/office/drawing/2014/main" val="1188029412"/>
                  </a:ext>
                </a:extLst>
              </a:tr>
              <a:tr h="345083">
                <a:tc>
                  <a:txBody>
                    <a:bodyPr/>
                    <a:lstStyle/>
                    <a:p>
                      <a:pPr algn="ctr"/>
                      <a:r>
                        <a:rPr lang="en-US" altLang="zh-TW" dirty="0"/>
                        <a:t>10</a:t>
                      </a:r>
                      <a:endParaRPr lang="zh-TW" altLang="en-US" dirty="0"/>
                    </a:p>
                  </a:txBody>
                  <a:tcPr/>
                </a:tc>
                <a:tc>
                  <a:txBody>
                    <a:bodyPr/>
                    <a:lstStyle/>
                    <a:p>
                      <a:pPr algn="ctr"/>
                      <a:r>
                        <a:rPr lang="en-US" altLang="zh-TW" dirty="0"/>
                        <a:t>128 bits</a:t>
                      </a:r>
                      <a:endParaRPr lang="zh-TW" altLang="en-US" dirty="0"/>
                    </a:p>
                  </a:txBody>
                  <a:tcPr/>
                </a:tc>
                <a:extLst>
                  <a:ext uri="{0D108BD9-81ED-4DB2-BD59-A6C34878D82A}">
                    <a16:rowId xmlns:a16="http://schemas.microsoft.com/office/drawing/2014/main" val="1990714033"/>
                  </a:ext>
                </a:extLst>
              </a:tr>
              <a:tr h="345083">
                <a:tc>
                  <a:txBody>
                    <a:bodyPr/>
                    <a:lstStyle/>
                    <a:p>
                      <a:pPr algn="ctr"/>
                      <a:r>
                        <a:rPr lang="en-US" altLang="zh-TW" dirty="0"/>
                        <a:t>12</a:t>
                      </a:r>
                      <a:endParaRPr lang="zh-TW" altLang="en-US" dirty="0"/>
                    </a:p>
                  </a:txBody>
                  <a:tcPr/>
                </a:tc>
                <a:tc>
                  <a:txBody>
                    <a:bodyPr/>
                    <a:lstStyle/>
                    <a:p>
                      <a:pPr algn="ctr"/>
                      <a:r>
                        <a:rPr lang="en-US" altLang="zh-TW" dirty="0"/>
                        <a:t>192 bits</a:t>
                      </a:r>
                      <a:endParaRPr lang="zh-TW" altLang="en-US" dirty="0"/>
                    </a:p>
                  </a:txBody>
                  <a:tcPr/>
                </a:tc>
                <a:extLst>
                  <a:ext uri="{0D108BD9-81ED-4DB2-BD59-A6C34878D82A}">
                    <a16:rowId xmlns:a16="http://schemas.microsoft.com/office/drawing/2014/main" val="357855029"/>
                  </a:ext>
                </a:extLst>
              </a:tr>
              <a:tr h="345083">
                <a:tc>
                  <a:txBody>
                    <a:bodyPr/>
                    <a:lstStyle/>
                    <a:p>
                      <a:pPr algn="ctr"/>
                      <a:r>
                        <a:rPr lang="en-US" altLang="zh-TW" dirty="0"/>
                        <a:t>14</a:t>
                      </a:r>
                      <a:endParaRPr lang="zh-TW" altLang="en-US" dirty="0"/>
                    </a:p>
                  </a:txBody>
                  <a:tcPr/>
                </a:tc>
                <a:tc>
                  <a:txBody>
                    <a:bodyPr/>
                    <a:lstStyle/>
                    <a:p>
                      <a:pPr algn="ctr"/>
                      <a:r>
                        <a:rPr lang="en-US" altLang="zh-TW" dirty="0"/>
                        <a:t>256 bits</a:t>
                      </a:r>
                      <a:endParaRPr lang="zh-TW" altLang="en-US" dirty="0"/>
                    </a:p>
                  </a:txBody>
                  <a:tcPr/>
                </a:tc>
                <a:extLst>
                  <a:ext uri="{0D108BD9-81ED-4DB2-BD59-A6C34878D82A}">
                    <a16:rowId xmlns:a16="http://schemas.microsoft.com/office/drawing/2014/main" val="2429070391"/>
                  </a:ext>
                </a:extLst>
              </a:tr>
            </a:tbl>
          </a:graphicData>
        </a:graphic>
      </p:graphicFrame>
    </p:spTree>
    <p:extLst>
      <p:ext uri="{BB962C8B-B14F-4D97-AF65-F5344CB8AC3E}">
        <p14:creationId xmlns:p14="http://schemas.microsoft.com/office/powerpoint/2010/main" val="2313142343"/>
      </p:ext>
    </p:extLst>
  </p:cSld>
  <p:clrMapOvr>
    <a:masterClrMapping/>
  </p:clrMapOvr>
</p:sld>
</file>

<file path=ppt/theme/theme1.xml><?xml version="1.0" encoding="utf-8"?>
<a:theme xmlns:a="http://schemas.openxmlformats.org/drawingml/2006/main" name="裁剪">
  <a:themeElements>
    <a:clrScheme name="裁剪">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裁剪">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裁剪">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TM10001105[[fn=裁剪]]</Template>
  <TotalTime>3984</TotalTime>
  <Words>3716</Words>
  <Application>Microsoft Office PowerPoint</Application>
  <PresentationFormat>寬螢幕</PresentationFormat>
  <Paragraphs>818</Paragraphs>
  <Slides>39</Slides>
  <Notes>37</Notes>
  <HiddenSlides>4</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39</vt:i4>
      </vt:variant>
    </vt:vector>
  </HeadingPairs>
  <TitlesOfParts>
    <vt:vector size="48" baseType="lpstr">
      <vt:lpstr>Microsoft YaHei</vt:lpstr>
      <vt:lpstr>汉仪丫丫体简</vt:lpstr>
      <vt:lpstr>Arial</vt:lpstr>
      <vt:lpstr>Calibri</vt:lpstr>
      <vt:lpstr>Cambria Math</vt:lpstr>
      <vt:lpstr>Franklin Gothic Book</vt:lpstr>
      <vt:lpstr>Times New Roman</vt:lpstr>
      <vt:lpstr>Wingdings</vt:lpstr>
      <vt:lpstr>裁剪</vt:lpstr>
      <vt:lpstr>面試簡報</vt:lpstr>
      <vt:lpstr>內容大綱</vt:lpstr>
      <vt:lpstr>PowerPoint 簡報</vt:lpstr>
      <vt:lpstr>個人簡介</vt:lpstr>
      <vt:lpstr>專業技能</vt:lpstr>
      <vt:lpstr>相關證書</vt:lpstr>
      <vt:lpstr>PowerPoint 簡報</vt:lpstr>
      <vt:lpstr>對稱式與非對稱式密碼學 </vt:lpstr>
      <vt:lpstr>AES演算法</vt:lpstr>
      <vt:lpstr>AES運算流程</vt:lpstr>
      <vt:lpstr>AddRoundKey</vt:lpstr>
      <vt:lpstr>SubBytes</vt:lpstr>
      <vt:lpstr>S-box函數</vt:lpstr>
      <vt:lpstr>S-box函數</vt:lpstr>
      <vt:lpstr>ShiftRow</vt:lpstr>
      <vt:lpstr>MixColumn</vt:lpstr>
      <vt:lpstr>KeyExpansion</vt:lpstr>
      <vt:lpstr>伽羅瓦有限場</vt:lpstr>
      <vt:lpstr>加法運算</vt:lpstr>
      <vt:lpstr>乘法運算</vt:lpstr>
      <vt:lpstr>硬體實現-AddRoundKey</vt:lpstr>
      <vt:lpstr>硬體實現-SubBytes</vt:lpstr>
      <vt:lpstr>硬體實現-ShiftRow</vt:lpstr>
      <vt:lpstr>硬體實現-MixColumn</vt:lpstr>
      <vt:lpstr>硬體實現-MixColumn</vt:lpstr>
      <vt:lpstr>硬體實現-KeyExpansion</vt:lpstr>
      <vt:lpstr>AES完整硬體架構</vt:lpstr>
      <vt:lpstr>模擬結果- Post-route</vt:lpstr>
      <vt:lpstr>模擬結果- Post-route</vt:lpstr>
      <vt:lpstr>PowerPoint 簡報</vt:lpstr>
      <vt:lpstr>介紹</vt:lpstr>
      <vt:lpstr>SPHINCS+ 架構</vt:lpstr>
      <vt:lpstr>預期成果</vt:lpstr>
      <vt:lpstr>PowerPoint 簡報</vt:lpstr>
      <vt:lpstr>設計與實現16位元 RISC CPU</vt:lpstr>
      <vt:lpstr>設計與實現16位元 RISC CPU</vt:lpstr>
      <vt:lpstr>設計與實現以CORDIC為基礎之FFT IP</vt:lpstr>
      <vt:lpstr>設計與實現以CORDIC為基礎之FFT IP</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培聖 吳</dc:creator>
  <cp:lastModifiedBy>y</cp:lastModifiedBy>
  <cp:revision>151</cp:revision>
  <dcterms:created xsi:type="dcterms:W3CDTF">2024-04-12T09:39:37Z</dcterms:created>
  <dcterms:modified xsi:type="dcterms:W3CDTF">2024-09-25T10:58:39Z</dcterms:modified>
</cp:coreProperties>
</file>